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20"/>
  </p:notesMasterIdLst>
  <p:sldIdLst>
    <p:sldId id="258" r:id="rId3"/>
    <p:sldId id="296" r:id="rId4"/>
    <p:sldId id="295" r:id="rId5"/>
    <p:sldId id="297" r:id="rId6"/>
    <p:sldId id="257" r:id="rId7"/>
    <p:sldId id="281" r:id="rId8"/>
    <p:sldId id="291" r:id="rId9"/>
    <p:sldId id="283" r:id="rId10"/>
    <p:sldId id="284" r:id="rId11"/>
    <p:sldId id="261" r:id="rId12"/>
    <p:sldId id="285" r:id="rId13"/>
    <p:sldId id="293" r:id="rId14"/>
    <p:sldId id="286" r:id="rId15"/>
    <p:sldId id="290" r:id="rId16"/>
    <p:sldId id="289" r:id="rId17"/>
    <p:sldId id="292" r:id="rId18"/>
    <p:sldId id="294" r:id="rId19"/>
  </p:sldIdLst>
  <p:sldSz cx="12192000" cy="12801600"/>
  <p:notesSz cx="6858000" cy="9144000"/>
  <p:defaultTextStyle>
    <a:defPPr>
      <a:defRPr lang="en-US"/>
    </a:defPPr>
    <a:lvl1pPr marL="0" algn="l" defTabSz="4571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4571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35" algn="l" defTabSz="4571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01" algn="l" defTabSz="4571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669" algn="l" defTabSz="4571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36" algn="l" defTabSz="4571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04" algn="l" defTabSz="4571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171" algn="l" defTabSz="4571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339" algn="l" defTabSz="4571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9895"/>
    <a:srgbClr val="923B34"/>
    <a:srgbClr val="C5D6A1"/>
    <a:srgbClr val="7A9246"/>
    <a:srgbClr val="A4B188"/>
    <a:srgbClr val="038218"/>
    <a:srgbClr val="FF0000"/>
    <a:srgbClr val="FCD5B5"/>
    <a:srgbClr val="D76D00"/>
    <a:srgbClr val="94CA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EDDC30-9C32-4BB2-8B47-46C981C154A1}" v="35" dt="2024-02-25T11:15:44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92" autoAdjust="0"/>
    <p:restoredTop sz="94660"/>
  </p:normalViewPr>
  <p:slideViewPr>
    <p:cSldViewPr snapToGrid="0">
      <p:cViewPr>
        <p:scale>
          <a:sx n="41" d="100"/>
          <a:sy n="41" d="100"/>
        </p:scale>
        <p:origin x="3360" y="1168"/>
      </p:cViewPr>
      <p:guideLst>
        <p:guide orient="horz" pos="40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503381-C1BF-48B0-844D-63F352B20617}" type="doc">
      <dgm:prSet loTypeId="urn:microsoft.com/office/officeart/2005/8/layout/cycle4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52B0AD0D-1353-4894-88AC-5DD88C412F25}">
      <dgm:prSet phldrT="[Text]" phldr="1"/>
      <dgm:spPr>
        <a:noFill/>
        <a:ln w="38100">
          <a:solidFill>
            <a:schemeClr val="tx1"/>
          </a:solidFill>
        </a:ln>
      </dgm:spPr>
      <dgm:t>
        <a:bodyPr/>
        <a:lstStyle/>
        <a:p>
          <a:endParaRPr lang="en-GB" dirty="0"/>
        </a:p>
      </dgm:t>
    </dgm:pt>
    <dgm:pt modelId="{42A4481C-11F5-42F0-8ADE-1E26860F9671}" type="parTrans" cxnId="{F2C57FC4-05FA-48C4-804D-F92734D3C245}">
      <dgm:prSet/>
      <dgm:spPr/>
      <dgm:t>
        <a:bodyPr/>
        <a:lstStyle/>
        <a:p>
          <a:endParaRPr lang="en-GB"/>
        </a:p>
      </dgm:t>
    </dgm:pt>
    <dgm:pt modelId="{F34C42C9-BB2D-44E4-81C6-F8FB4D857948}" type="sibTrans" cxnId="{F2C57FC4-05FA-48C4-804D-F92734D3C245}">
      <dgm:prSet/>
      <dgm:spPr/>
      <dgm:t>
        <a:bodyPr/>
        <a:lstStyle/>
        <a:p>
          <a:endParaRPr lang="en-GB"/>
        </a:p>
      </dgm:t>
    </dgm:pt>
    <dgm:pt modelId="{25A60E41-E0CD-406E-B9B6-7F866C4BD9DC}">
      <dgm:prSet phldrT="[Text]" phldr="1"/>
      <dgm:spPr>
        <a:noFill/>
        <a:ln w="38100">
          <a:solidFill>
            <a:schemeClr val="tx1"/>
          </a:solidFill>
        </a:ln>
      </dgm:spPr>
      <dgm:t>
        <a:bodyPr/>
        <a:lstStyle/>
        <a:p>
          <a:endParaRPr lang="en-GB" dirty="0"/>
        </a:p>
      </dgm:t>
    </dgm:pt>
    <dgm:pt modelId="{788F4AB7-C83D-4621-845F-1E3F4649DFF1}" type="parTrans" cxnId="{B0738C78-A535-4AFF-9311-2300595FAFC2}">
      <dgm:prSet/>
      <dgm:spPr/>
      <dgm:t>
        <a:bodyPr/>
        <a:lstStyle/>
        <a:p>
          <a:endParaRPr lang="en-GB"/>
        </a:p>
      </dgm:t>
    </dgm:pt>
    <dgm:pt modelId="{AE694464-C6A6-4380-9078-EE182F8AB1EA}" type="sibTrans" cxnId="{B0738C78-A535-4AFF-9311-2300595FAFC2}">
      <dgm:prSet/>
      <dgm:spPr/>
      <dgm:t>
        <a:bodyPr/>
        <a:lstStyle/>
        <a:p>
          <a:endParaRPr lang="en-GB"/>
        </a:p>
      </dgm:t>
    </dgm:pt>
    <dgm:pt modelId="{942F738C-94D7-4D62-8940-30AF89A6247D}">
      <dgm:prSet phldrT="[Text]" phldr="1"/>
      <dgm:spPr>
        <a:noFill/>
        <a:ln w="38100">
          <a:solidFill>
            <a:schemeClr val="tx1"/>
          </a:solidFill>
        </a:ln>
      </dgm:spPr>
      <dgm:t>
        <a:bodyPr/>
        <a:lstStyle/>
        <a:p>
          <a:endParaRPr lang="en-GB" dirty="0"/>
        </a:p>
      </dgm:t>
    </dgm:pt>
    <dgm:pt modelId="{12C38F29-DD04-4673-8300-0156EE4E8E22}" type="parTrans" cxnId="{39D4048C-2B95-48F9-A00A-F7E321D3E51C}">
      <dgm:prSet/>
      <dgm:spPr/>
      <dgm:t>
        <a:bodyPr/>
        <a:lstStyle/>
        <a:p>
          <a:endParaRPr lang="en-GB"/>
        </a:p>
      </dgm:t>
    </dgm:pt>
    <dgm:pt modelId="{FDE28EAA-FB04-4D83-894F-6527025B1136}" type="sibTrans" cxnId="{39D4048C-2B95-48F9-A00A-F7E321D3E51C}">
      <dgm:prSet/>
      <dgm:spPr/>
      <dgm:t>
        <a:bodyPr/>
        <a:lstStyle/>
        <a:p>
          <a:endParaRPr lang="en-GB"/>
        </a:p>
      </dgm:t>
    </dgm:pt>
    <dgm:pt modelId="{68596960-EFF3-40A7-A455-4CF5301AF8C4}">
      <dgm:prSet phldrT="[Text]" phldr="1"/>
      <dgm:spPr>
        <a:noFill/>
        <a:ln w="38100">
          <a:solidFill>
            <a:schemeClr val="tx1"/>
          </a:solidFill>
        </a:ln>
      </dgm:spPr>
      <dgm:t>
        <a:bodyPr/>
        <a:lstStyle/>
        <a:p>
          <a:endParaRPr lang="en-GB" dirty="0"/>
        </a:p>
      </dgm:t>
    </dgm:pt>
    <dgm:pt modelId="{DA622D2D-FF8F-455F-B8D7-0CDC26BA93C6}" type="parTrans" cxnId="{A64511E3-BEDC-4546-B20C-F024678C4C57}">
      <dgm:prSet/>
      <dgm:spPr/>
      <dgm:t>
        <a:bodyPr/>
        <a:lstStyle/>
        <a:p>
          <a:endParaRPr lang="en-GB"/>
        </a:p>
      </dgm:t>
    </dgm:pt>
    <dgm:pt modelId="{D90B513F-09B3-41C8-878E-F831542B81A4}" type="sibTrans" cxnId="{A64511E3-BEDC-4546-B20C-F024678C4C57}">
      <dgm:prSet/>
      <dgm:spPr/>
      <dgm:t>
        <a:bodyPr/>
        <a:lstStyle/>
        <a:p>
          <a:endParaRPr lang="en-GB"/>
        </a:p>
      </dgm:t>
    </dgm:pt>
    <dgm:pt modelId="{B7DEDC49-6296-4AB3-9977-4094ABABDD13}" type="pres">
      <dgm:prSet presAssocID="{2C503381-C1BF-48B0-844D-63F352B2061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67AA02EB-5B49-4E9F-B913-AAFB992180D7}" type="pres">
      <dgm:prSet presAssocID="{2C503381-C1BF-48B0-844D-63F352B20617}" presName="children" presStyleCnt="0"/>
      <dgm:spPr/>
    </dgm:pt>
    <dgm:pt modelId="{6B1EFD4F-DFF9-4B82-AAED-13EB93682199}" type="pres">
      <dgm:prSet presAssocID="{2C503381-C1BF-48B0-844D-63F352B20617}" presName="childPlaceholder" presStyleCnt="0"/>
      <dgm:spPr/>
    </dgm:pt>
    <dgm:pt modelId="{6F2D8E69-863D-4EF8-AC1E-71888DA05A63}" type="pres">
      <dgm:prSet presAssocID="{2C503381-C1BF-48B0-844D-63F352B20617}" presName="circle" presStyleCnt="0"/>
      <dgm:spPr/>
    </dgm:pt>
    <dgm:pt modelId="{29FF11AD-8025-4819-962E-3B162313AB56}" type="pres">
      <dgm:prSet presAssocID="{2C503381-C1BF-48B0-844D-63F352B20617}" presName="quadrant1" presStyleLbl="node1" presStyleIdx="0" presStyleCnt="4" custScaleX="133630" custScaleY="131350" custLinFactNeighborX="-2351" custLinFactNeighborY="-2566">
        <dgm:presLayoutVars>
          <dgm:chMax val="1"/>
          <dgm:bulletEnabled val="1"/>
        </dgm:presLayoutVars>
      </dgm:prSet>
      <dgm:spPr/>
    </dgm:pt>
    <dgm:pt modelId="{67C06B6A-0862-4766-9004-D5CF10251AFE}" type="pres">
      <dgm:prSet presAssocID="{2C503381-C1BF-48B0-844D-63F352B20617}" presName="quadrant2" presStyleLbl="node1" presStyleIdx="1" presStyleCnt="4" custScaleX="135827" custScaleY="128896" custLinFactNeighborX="33963" custLinFactNeighborY="-4780">
        <dgm:presLayoutVars>
          <dgm:chMax val="1"/>
          <dgm:bulletEnabled val="1"/>
        </dgm:presLayoutVars>
      </dgm:prSet>
      <dgm:spPr/>
    </dgm:pt>
    <dgm:pt modelId="{F7B22923-BC6E-4926-B385-0990A0AE4B77}" type="pres">
      <dgm:prSet presAssocID="{2C503381-C1BF-48B0-844D-63F352B20617}" presName="quadrant3" presStyleLbl="node1" presStyleIdx="2" presStyleCnt="4" custScaleX="138319" custScaleY="121192" custLinFactNeighborX="32539" custLinFactNeighborY="20659">
        <dgm:presLayoutVars>
          <dgm:chMax val="1"/>
          <dgm:bulletEnabled val="1"/>
        </dgm:presLayoutVars>
      </dgm:prSet>
      <dgm:spPr/>
    </dgm:pt>
    <dgm:pt modelId="{9C36EEEF-9541-4BD2-A7CF-5EA4642DAB0E}" type="pres">
      <dgm:prSet presAssocID="{2C503381-C1BF-48B0-844D-63F352B20617}" presName="quadrant4" presStyleLbl="node1" presStyleIdx="3" presStyleCnt="4" custScaleX="129863" custScaleY="117561" custLinFactNeighborX="-3923" custLinFactNeighborY="21721">
        <dgm:presLayoutVars>
          <dgm:chMax val="1"/>
          <dgm:bulletEnabled val="1"/>
        </dgm:presLayoutVars>
      </dgm:prSet>
      <dgm:spPr/>
    </dgm:pt>
    <dgm:pt modelId="{50B5B1CF-A0C2-4981-A053-9108F1CB6A0B}" type="pres">
      <dgm:prSet presAssocID="{2C503381-C1BF-48B0-844D-63F352B20617}" presName="quadrantPlaceholder" presStyleCnt="0"/>
      <dgm:spPr/>
    </dgm:pt>
    <dgm:pt modelId="{8BAF0CF5-3ABF-46AC-A50A-EAA48B6F7168}" type="pres">
      <dgm:prSet presAssocID="{2C503381-C1BF-48B0-844D-63F352B20617}" presName="center1" presStyleLbl="fgShp" presStyleIdx="0" presStyleCnt="2" custScaleX="108260" custScaleY="134231" custLinFactNeighborX="6520" custLinFactNeighborY="-31124"/>
      <dgm:spPr/>
    </dgm:pt>
    <dgm:pt modelId="{01E108F2-182E-4903-8D7A-5A8209F10CEE}" type="pres">
      <dgm:prSet presAssocID="{2C503381-C1BF-48B0-844D-63F352B20617}" presName="center2" presStyleLbl="fgShp" presStyleIdx="1" presStyleCnt="2" custScaleX="137943" custScaleY="140255" custLinFactNeighborX="0" custLinFactNeighborY="29116"/>
      <dgm:spPr/>
    </dgm:pt>
  </dgm:ptLst>
  <dgm:cxnLst>
    <dgm:cxn modelId="{9256E220-29D8-4B0E-A6B6-FD5A1BAEC71A}" type="presOf" srcId="{2C503381-C1BF-48B0-844D-63F352B20617}" destId="{B7DEDC49-6296-4AB3-9977-4094ABABDD13}" srcOrd="0" destOrd="0" presId="urn:microsoft.com/office/officeart/2005/8/layout/cycle4"/>
    <dgm:cxn modelId="{1C14192D-972C-4047-AFD5-94D2822C503A}" type="presOf" srcId="{68596960-EFF3-40A7-A455-4CF5301AF8C4}" destId="{9C36EEEF-9541-4BD2-A7CF-5EA4642DAB0E}" srcOrd="0" destOrd="0" presId="urn:microsoft.com/office/officeart/2005/8/layout/cycle4"/>
    <dgm:cxn modelId="{649B6C4C-2CE9-40AC-9078-C6E66D7D3313}" type="presOf" srcId="{25A60E41-E0CD-406E-B9B6-7F866C4BD9DC}" destId="{67C06B6A-0862-4766-9004-D5CF10251AFE}" srcOrd="0" destOrd="0" presId="urn:microsoft.com/office/officeart/2005/8/layout/cycle4"/>
    <dgm:cxn modelId="{B0738C78-A535-4AFF-9311-2300595FAFC2}" srcId="{2C503381-C1BF-48B0-844D-63F352B20617}" destId="{25A60E41-E0CD-406E-B9B6-7F866C4BD9DC}" srcOrd="1" destOrd="0" parTransId="{788F4AB7-C83D-4621-845F-1E3F4649DFF1}" sibTransId="{AE694464-C6A6-4380-9078-EE182F8AB1EA}"/>
    <dgm:cxn modelId="{39D4048C-2B95-48F9-A00A-F7E321D3E51C}" srcId="{2C503381-C1BF-48B0-844D-63F352B20617}" destId="{942F738C-94D7-4D62-8940-30AF89A6247D}" srcOrd="2" destOrd="0" parTransId="{12C38F29-DD04-4673-8300-0156EE4E8E22}" sibTransId="{FDE28EAA-FB04-4D83-894F-6527025B1136}"/>
    <dgm:cxn modelId="{CB8B2B8C-7034-47BB-991D-00F4B28F1409}" type="presOf" srcId="{52B0AD0D-1353-4894-88AC-5DD88C412F25}" destId="{29FF11AD-8025-4819-962E-3B162313AB56}" srcOrd="0" destOrd="0" presId="urn:microsoft.com/office/officeart/2005/8/layout/cycle4"/>
    <dgm:cxn modelId="{445396BF-08D5-47C6-AB4C-09C66B1DDA54}" type="presOf" srcId="{942F738C-94D7-4D62-8940-30AF89A6247D}" destId="{F7B22923-BC6E-4926-B385-0990A0AE4B77}" srcOrd="0" destOrd="0" presId="urn:microsoft.com/office/officeart/2005/8/layout/cycle4"/>
    <dgm:cxn modelId="{F2C57FC4-05FA-48C4-804D-F92734D3C245}" srcId="{2C503381-C1BF-48B0-844D-63F352B20617}" destId="{52B0AD0D-1353-4894-88AC-5DD88C412F25}" srcOrd="0" destOrd="0" parTransId="{42A4481C-11F5-42F0-8ADE-1E26860F9671}" sibTransId="{F34C42C9-BB2D-44E4-81C6-F8FB4D857948}"/>
    <dgm:cxn modelId="{A64511E3-BEDC-4546-B20C-F024678C4C57}" srcId="{2C503381-C1BF-48B0-844D-63F352B20617}" destId="{68596960-EFF3-40A7-A455-4CF5301AF8C4}" srcOrd="3" destOrd="0" parTransId="{DA622D2D-FF8F-455F-B8D7-0CDC26BA93C6}" sibTransId="{D90B513F-09B3-41C8-878E-F831542B81A4}"/>
    <dgm:cxn modelId="{91EDCAF1-E050-4F9F-A309-B59FC028D71A}" type="presParOf" srcId="{B7DEDC49-6296-4AB3-9977-4094ABABDD13}" destId="{67AA02EB-5B49-4E9F-B913-AAFB992180D7}" srcOrd="0" destOrd="0" presId="urn:microsoft.com/office/officeart/2005/8/layout/cycle4"/>
    <dgm:cxn modelId="{E46B5322-4C73-495A-A85F-B7713D2F54CA}" type="presParOf" srcId="{67AA02EB-5B49-4E9F-B913-AAFB992180D7}" destId="{6B1EFD4F-DFF9-4B82-AAED-13EB93682199}" srcOrd="0" destOrd="0" presId="urn:microsoft.com/office/officeart/2005/8/layout/cycle4"/>
    <dgm:cxn modelId="{D501408E-3E72-4FF5-8E1F-99E14AA6AACE}" type="presParOf" srcId="{B7DEDC49-6296-4AB3-9977-4094ABABDD13}" destId="{6F2D8E69-863D-4EF8-AC1E-71888DA05A63}" srcOrd="1" destOrd="0" presId="urn:microsoft.com/office/officeart/2005/8/layout/cycle4"/>
    <dgm:cxn modelId="{026426CC-BE62-4C7D-AD94-6D39B31CF3C7}" type="presParOf" srcId="{6F2D8E69-863D-4EF8-AC1E-71888DA05A63}" destId="{29FF11AD-8025-4819-962E-3B162313AB56}" srcOrd="0" destOrd="0" presId="urn:microsoft.com/office/officeart/2005/8/layout/cycle4"/>
    <dgm:cxn modelId="{6E36121E-CBBD-44AC-A546-C016B5E8A11E}" type="presParOf" srcId="{6F2D8E69-863D-4EF8-AC1E-71888DA05A63}" destId="{67C06B6A-0862-4766-9004-D5CF10251AFE}" srcOrd="1" destOrd="0" presId="urn:microsoft.com/office/officeart/2005/8/layout/cycle4"/>
    <dgm:cxn modelId="{18D0654D-4329-46B1-B217-4E450B2EE2B3}" type="presParOf" srcId="{6F2D8E69-863D-4EF8-AC1E-71888DA05A63}" destId="{F7B22923-BC6E-4926-B385-0990A0AE4B77}" srcOrd="2" destOrd="0" presId="urn:microsoft.com/office/officeart/2005/8/layout/cycle4"/>
    <dgm:cxn modelId="{A086135D-D852-4E1E-ADA9-93C2FF618D3A}" type="presParOf" srcId="{6F2D8E69-863D-4EF8-AC1E-71888DA05A63}" destId="{9C36EEEF-9541-4BD2-A7CF-5EA4642DAB0E}" srcOrd="3" destOrd="0" presId="urn:microsoft.com/office/officeart/2005/8/layout/cycle4"/>
    <dgm:cxn modelId="{D7DDB0FE-4809-4DAE-A2F4-BF182FD4DFC2}" type="presParOf" srcId="{6F2D8E69-863D-4EF8-AC1E-71888DA05A63}" destId="{50B5B1CF-A0C2-4981-A053-9108F1CB6A0B}" srcOrd="4" destOrd="0" presId="urn:microsoft.com/office/officeart/2005/8/layout/cycle4"/>
    <dgm:cxn modelId="{2BE5DA34-3C47-4A13-8A8C-B176FCA2ACD9}" type="presParOf" srcId="{B7DEDC49-6296-4AB3-9977-4094ABABDD13}" destId="{8BAF0CF5-3ABF-46AC-A50A-EAA48B6F7168}" srcOrd="2" destOrd="0" presId="urn:microsoft.com/office/officeart/2005/8/layout/cycle4"/>
    <dgm:cxn modelId="{0CE15EA9-4EF3-4378-AB44-4A582933B05F}" type="presParOf" srcId="{B7DEDC49-6296-4AB3-9977-4094ABABDD13}" destId="{01E108F2-182E-4903-8D7A-5A8209F10CEE}" srcOrd="3" destOrd="0" presId="urn:microsoft.com/office/officeart/2005/8/layout/cycle4"/>
  </dgm:cxnLst>
  <dgm:bg/>
  <dgm:whole>
    <a:ln w="19050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FF11AD-8025-4819-962E-3B162313AB56}">
      <dsp:nvSpPr>
        <dsp:cNvPr id="0" name=""/>
        <dsp:cNvSpPr/>
      </dsp:nvSpPr>
      <dsp:spPr>
        <a:xfrm>
          <a:off x="1054717" y="1102435"/>
          <a:ext cx="5131176" cy="5043628"/>
        </a:xfrm>
        <a:prstGeom prst="pieWedge">
          <a:avLst/>
        </a:pr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5168" tIns="455168" rIns="455168" bIns="455168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400" kern="1200" dirty="0"/>
        </a:p>
      </dsp:txBody>
      <dsp:txXfrm>
        <a:off x="2557604" y="2579679"/>
        <a:ext cx="3628289" cy="3566384"/>
      </dsp:txXfrm>
    </dsp:sp>
    <dsp:sp modelId="{67C06B6A-0862-4766-9004-D5CF10251AFE}">
      <dsp:nvSpPr>
        <dsp:cNvPr id="0" name=""/>
        <dsp:cNvSpPr/>
      </dsp:nvSpPr>
      <dsp:spPr>
        <a:xfrm rot="5400000">
          <a:off x="6557203" y="931466"/>
          <a:ext cx="4949398" cy="5215537"/>
        </a:xfrm>
        <a:prstGeom prst="pieWedge">
          <a:avLst/>
        </a:pr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5168" tIns="455168" rIns="455168" bIns="455168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400" kern="1200" dirty="0"/>
        </a:p>
      </dsp:txBody>
      <dsp:txXfrm rot="-5400000">
        <a:off x="6424134" y="2514180"/>
        <a:ext cx="3687942" cy="3499753"/>
      </dsp:txXfrm>
    </dsp:sp>
    <dsp:sp modelId="{F7B22923-BC6E-4926-B385-0990A0AE4B77}">
      <dsp:nvSpPr>
        <dsp:cNvPr id="0" name=""/>
        <dsp:cNvSpPr/>
      </dsp:nvSpPr>
      <dsp:spPr>
        <a:xfrm rot="10800000">
          <a:off x="6321610" y="6206462"/>
          <a:ext cx="5311226" cy="4653577"/>
        </a:xfrm>
        <a:prstGeom prst="pieWedge">
          <a:avLst/>
        </a:pr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5168" tIns="455168" rIns="455168" bIns="455168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400" kern="1200" dirty="0"/>
        </a:p>
      </dsp:txBody>
      <dsp:txXfrm rot="10800000">
        <a:off x="6321610" y="6206462"/>
        <a:ext cx="3755604" cy="3290576"/>
      </dsp:txXfrm>
    </dsp:sp>
    <dsp:sp modelId="{9C36EEEF-9541-4BD2-A7CF-5EA4642DAB0E}">
      <dsp:nvSpPr>
        <dsp:cNvPr id="0" name=""/>
        <dsp:cNvSpPr/>
      </dsp:nvSpPr>
      <dsp:spPr>
        <a:xfrm rot="16200000">
          <a:off x="1302867" y="6080764"/>
          <a:ext cx="4514152" cy="4986529"/>
        </a:xfrm>
        <a:prstGeom prst="pieWedge">
          <a:avLst/>
        </a:pr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5168" tIns="455168" rIns="455168" bIns="455168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400" kern="1200" dirty="0"/>
        </a:p>
      </dsp:txBody>
      <dsp:txXfrm rot="5400000">
        <a:off x="2527200" y="6316952"/>
        <a:ext cx="3526008" cy="3191987"/>
      </dsp:txXfrm>
    </dsp:sp>
    <dsp:sp modelId="{8BAF0CF5-3ABF-46AC-A50A-EAA48B6F7168}">
      <dsp:nvSpPr>
        <dsp:cNvPr id="0" name=""/>
        <dsp:cNvSpPr/>
      </dsp:nvSpPr>
      <dsp:spPr>
        <a:xfrm>
          <a:off x="5132995" y="4328927"/>
          <a:ext cx="1435272" cy="1547466"/>
        </a:xfrm>
        <a:prstGeom prst="circular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108F2-182E-4903-8D7A-5A8209F10CEE}">
      <dsp:nvSpPr>
        <dsp:cNvPr id="0" name=""/>
        <dsp:cNvSpPr/>
      </dsp:nvSpPr>
      <dsp:spPr>
        <a:xfrm rot="10800000">
          <a:off x="4849792" y="5432072"/>
          <a:ext cx="1828798" cy="1616913"/>
        </a:xfrm>
        <a:prstGeom prst="circular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9E6EC-5805-45C6-B264-17FD3EF15D52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58975" y="1143000"/>
            <a:ext cx="294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FC93F-3CAD-414B-95E1-17F317FCA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5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35" algn="l" defTabSz="9143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01" algn="l" defTabSz="9143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69" algn="l" defTabSz="9143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36" algn="l" defTabSz="9143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04" algn="l" defTabSz="9143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71" algn="l" defTabSz="9143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39" algn="l" defTabSz="9143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95463" y="685800"/>
            <a:ext cx="32670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A5484-B419-46E3-AC69-8DD001613AAC}" type="slidenum">
              <a:rPr lang="en-GB" smtClean="0">
                <a:solidFill>
                  <a:prstClr val="black"/>
                </a:solidFill>
              </a:rPr>
              <a:pPr/>
              <a:t>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202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A5484-B419-46E3-AC69-8DD001613AA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740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FC93F-3CAD-414B-95E1-17F317FCAB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26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FC93F-3CAD-414B-95E1-17F317FCAB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79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3845A-FA64-E998-5CCD-DCA8F2A8C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D8CFAE-5BE4-F86A-5EC9-64E0EBB44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1D739-8A7E-C535-A889-0D14D4237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C087F-A0D3-9788-6B2C-29D5F1DB7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57177-ECF2-4398-B1B4-6E7EE2A4B3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69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95463" y="685800"/>
            <a:ext cx="32670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A5484-B419-46E3-AC69-8DD001613AAC}" type="slidenum">
              <a:rPr lang="en-GB" smtClean="0">
                <a:solidFill>
                  <a:prstClr val="black"/>
                </a:solidFill>
              </a:rPr>
              <a:pPr/>
              <a:t>14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365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FC93F-3CAD-414B-95E1-17F317FCAB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30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FC93F-3CAD-414B-95E1-17F317FCAB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97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FC93F-3CAD-414B-95E1-17F317FCAB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58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95078"/>
            <a:ext cx="10363200" cy="4456853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723804"/>
            <a:ext cx="9144000" cy="3090756"/>
          </a:xfrm>
        </p:spPr>
        <p:txBody>
          <a:bodyPr/>
          <a:lstStyle>
            <a:lvl1pPr marL="0" indent="0" algn="ctr">
              <a:buNone/>
              <a:defRPr sz="3100"/>
            </a:lvl1pPr>
            <a:lvl2pPr marL="609541" indent="0" algn="ctr">
              <a:buNone/>
              <a:defRPr sz="2700"/>
            </a:lvl2pPr>
            <a:lvl3pPr marL="1219083" indent="0" algn="ctr">
              <a:buNone/>
              <a:defRPr sz="2300"/>
            </a:lvl3pPr>
            <a:lvl4pPr marL="1828623" indent="0" algn="ctr">
              <a:buNone/>
              <a:defRPr sz="2200"/>
            </a:lvl4pPr>
            <a:lvl5pPr marL="2438165" indent="0" algn="ctr">
              <a:buNone/>
              <a:defRPr sz="2200"/>
            </a:lvl5pPr>
            <a:lvl6pPr marL="3047706" indent="0" algn="ctr">
              <a:buNone/>
              <a:defRPr sz="2200"/>
            </a:lvl6pPr>
            <a:lvl7pPr marL="3657247" indent="0" algn="ctr">
              <a:buNone/>
              <a:defRPr sz="2200"/>
            </a:lvl7pPr>
            <a:lvl8pPr marL="4266787" indent="0" algn="ctr">
              <a:buNone/>
              <a:defRPr sz="2200"/>
            </a:lvl8pPr>
            <a:lvl9pPr marL="4876328" indent="0" algn="ctr">
              <a:buNone/>
              <a:defRPr sz="2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1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36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681567"/>
            <a:ext cx="2628900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681567"/>
            <a:ext cx="7734300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30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976794"/>
            <a:ext cx="10363200" cy="274404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7254240"/>
            <a:ext cx="8534400" cy="32715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14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280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42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8561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570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284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998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712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992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994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8226216"/>
            <a:ext cx="10363200" cy="2542540"/>
          </a:xfrm>
        </p:spPr>
        <p:txBody>
          <a:bodyPr anchor="t"/>
          <a:lstStyle>
            <a:lvl1pPr algn="l">
              <a:defRPr sz="6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5425867"/>
            <a:ext cx="10363200" cy="2800349"/>
          </a:xfrm>
        </p:spPr>
        <p:txBody>
          <a:bodyPr anchor="b"/>
          <a:lstStyle>
            <a:lvl1pPr marL="0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1pPr>
            <a:lvl2pPr marL="714029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428059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3pPr>
            <a:lvl4pPr marL="2142088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4pPr>
            <a:lvl5pPr marL="2856117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5pPr>
            <a:lvl6pPr marL="3570146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6pPr>
            <a:lvl7pPr marL="4284176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7pPr>
            <a:lvl8pPr marL="499820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8pPr>
            <a:lvl9pPr marL="5712234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000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987041"/>
            <a:ext cx="5384800" cy="8448464"/>
          </a:xfrm>
        </p:spPr>
        <p:txBody>
          <a:bodyPr/>
          <a:lstStyle>
            <a:lvl1pPr>
              <a:defRPr sz="4400"/>
            </a:lvl1pPr>
            <a:lvl2pPr>
              <a:defRPr sz="3700"/>
            </a:lvl2pPr>
            <a:lvl3pPr>
              <a:defRPr sz="31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987041"/>
            <a:ext cx="5384800" cy="8448464"/>
          </a:xfrm>
        </p:spPr>
        <p:txBody>
          <a:bodyPr/>
          <a:lstStyle>
            <a:lvl1pPr>
              <a:defRPr sz="4400"/>
            </a:lvl1pPr>
            <a:lvl2pPr>
              <a:defRPr sz="3700"/>
            </a:lvl2pPr>
            <a:lvl3pPr>
              <a:defRPr sz="31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249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65544"/>
            <a:ext cx="5386917" cy="1194222"/>
          </a:xfrm>
        </p:spPr>
        <p:txBody>
          <a:bodyPr anchor="b"/>
          <a:lstStyle>
            <a:lvl1pPr marL="0" indent="0">
              <a:buNone/>
              <a:defRPr sz="3700" b="1"/>
            </a:lvl1pPr>
            <a:lvl2pPr marL="714029" indent="0">
              <a:buNone/>
              <a:defRPr sz="3100" b="1"/>
            </a:lvl2pPr>
            <a:lvl3pPr marL="1428059" indent="0">
              <a:buNone/>
              <a:defRPr sz="2800" b="1"/>
            </a:lvl3pPr>
            <a:lvl4pPr marL="2142088" indent="0">
              <a:buNone/>
              <a:defRPr sz="2500" b="1"/>
            </a:lvl4pPr>
            <a:lvl5pPr marL="2856117" indent="0">
              <a:buNone/>
              <a:defRPr sz="2500" b="1"/>
            </a:lvl5pPr>
            <a:lvl6pPr marL="3570146" indent="0">
              <a:buNone/>
              <a:defRPr sz="2500" b="1"/>
            </a:lvl6pPr>
            <a:lvl7pPr marL="4284176" indent="0">
              <a:buNone/>
              <a:defRPr sz="2500" b="1"/>
            </a:lvl7pPr>
            <a:lvl8pPr marL="4998205" indent="0">
              <a:buNone/>
              <a:defRPr sz="2500" b="1"/>
            </a:lvl8pPr>
            <a:lvl9pPr marL="5712234" indent="0">
              <a:buNone/>
              <a:defRPr sz="2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4059766"/>
            <a:ext cx="5386917" cy="7375738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2865544"/>
            <a:ext cx="5389033" cy="1194222"/>
          </a:xfrm>
        </p:spPr>
        <p:txBody>
          <a:bodyPr anchor="b"/>
          <a:lstStyle>
            <a:lvl1pPr marL="0" indent="0">
              <a:buNone/>
              <a:defRPr sz="3700" b="1"/>
            </a:lvl1pPr>
            <a:lvl2pPr marL="714029" indent="0">
              <a:buNone/>
              <a:defRPr sz="3100" b="1"/>
            </a:lvl2pPr>
            <a:lvl3pPr marL="1428059" indent="0">
              <a:buNone/>
              <a:defRPr sz="2800" b="1"/>
            </a:lvl3pPr>
            <a:lvl4pPr marL="2142088" indent="0">
              <a:buNone/>
              <a:defRPr sz="2500" b="1"/>
            </a:lvl4pPr>
            <a:lvl5pPr marL="2856117" indent="0">
              <a:buNone/>
              <a:defRPr sz="2500" b="1"/>
            </a:lvl5pPr>
            <a:lvl6pPr marL="3570146" indent="0">
              <a:buNone/>
              <a:defRPr sz="2500" b="1"/>
            </a:lvl6pPr>
            <a:lvl7pPr marL="4284176" indent="0">
              <a:buNone/>
              <a:defRPr sz="2500" b="1"/>
            </a:lvl7pPr>
            <a:lvl8pPr marL="4998205" indent="0">
              <a:buNone/>
              <a:defRPr sz="2500" b="1"/>
            </a:lvl8pPr>
            <a:lvl9pPr marL="5712234" indent="0">
              <a:buNone/>
              <a:defRPr sz="2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4059766"/>
            <a:ext cx="5389033" cy="7375738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679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3986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3314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509693"/>
            <a:ext cx="4011084" cy="2169160"/>
          </a:xfrm>
        </p:spPr>
        <p:txBody>
          <a:bodyPr anchor="b"/>
          <a:lstStyle>
            <a:lvl1pPr algn="l">
              <a:defRPr sz="31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5" y="509696"/>
            <a:ext cx="6815667" cy="10925811"/>
          </a:xfrm>
        </p:spPr>
        <p:txBody>
          <a:bodyPr/>
          <a:lstStyle>
            <a:lvl1pPr>
              <a:defRPr sz="5000"/>
            </a:lvl1pPr>
            <a:lvl2pPr>
              <a:defRPr sz="4400"/>
            </a:lvl2pPr>
            <a:lvl3pPr>
              <a:defRPr sz="37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2678856"/>
            <a:ext cx="4011084" cy="8756651"/>
          </a:xfrm>
        </p:spPr>
        <p:txBody>
          <a:bodyPr/>
          <a:lstStyle>
            <a:lvl1pPr marL="0" indent="0">
              <a:buNone/>
              <a:defRPr sz="2200"/>
            </a:lvl1pPr>
            <a:lvl2pPr marL="714029" indent="0">
              <a:buNone/>
              <a:defRPr sz="1900"/>
            </a:lvl2pPr>
            <a:lvl3pPr marL="1428059" indent="0">
              <a:buNone/>
              <a:defRPr sz="1600"/>
            </a:lvl3pPr>
            <a:lvl4pPr marL="2142088" indent="0">
              <a:buNone/>
              <a:defRPr sz="1400"/>
            </a:lvl4pPr>
            <a:lvl5pPr marL="2856117" indent="0">
              <a:buNone/>
              <a:defRPr sz="1400"/>
            </a:lvl5pPr>
            <a:lvl6pPr marL="3570146" indent="0">
              <a:buNone/>
              <a:defRPr sz="1400"/>
            </a:lvl6pPr>
            <a:lvl7pPr marL="4284176" indent="0">
              <a:buNone/>
              <a:defRPr sz="1400"/>
            </a:lvl7pPr>
            <a:lvl8pPr marL="4998205" indent="0">
              <a:buNone/>
              <a:defRPr sz="1400"/>
            </a:lvl8pPr>
            <a:lvl9pPr marL="571223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128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450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8961120"/>
            <a:ext cx="7315200" cy="1057911"/>
          </a:xfrm>
        </p:spPr>
        <p:txBody>
          <a:bodyPr anchor="b"/>
          <a:lstStyle>
            <a:lvl1pPr algn="l">
              <a:defRPr sz="31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43847"/>
            <a:ext cx="7315200" cy="7680960"/>
          </a:xfrm>
        </p:spPr>
        <p:txBody>
          <a:bodyPr/>
          <a:lstStyle>
            <a:lvl1pPr marL="0" indent="0">
              <a:buNone/>
              <a:defRPr sz="5000"/>
            </a:lvl1pPr>
            <a:lvl2pPr marL="714029" indent="0">
              <a:buNone/>
              <a:defRPr sz="4400"/>
            </a:lvl2pPr>
            <a:lvl3pPr marL="1428059" indent="0">
              <a:buNone/>
              <a:defRPr sz="3700"/>
            </a:lvl3pPr>
            <a:lvl4pPr marL="2142088" indent="0">
              <a:buNone/>
              <a:defRPr sz="3100"/>
            </a:lvl4pPr>
            <a:lvl5pPr marL="2856117" indent="0">
              <a:buNone/>
              <a:defRPr sz="3100"/>
            </a:lvl5pPr>
            <a:lvl6pPr marL="3570146" indent="0">
              <a:buNone/>
              <a:defRPr sz="3100"/>
            </a:lvl6pPr>
            <a:lvl7pPr marL="4284176" indent="0">
              <a:buNone/>
              <a:defRPr sz="3100"/>
            </a:lvl7pPr>
            <a:lvl8pPr marL="4998205" indent="0">
              <a:buNone/>
              <a:defRPr sz="3100"/>
            </a:lvl8pPr>
            <a:lvl9pPr marL="5712234" indent="0">
              <a:buNone/>
              <a:defRPr sz="3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10019031"/>
            <a:ext cx="7315200" cy="1502409"/>
          </a:xfrm>
        </p:spPr>
        <p:txBody>
          <a:bodyPr/>
          <a:lstStyle>
            <a:lvl1pPr marL="0" indent="0">
              <a:buNone/>
              <a:defRPr sz="2200"/>
            </a:lvl1pPr>
            <a:lvl2pPr marL="714029" indent="0">
              <a:buNone/>
              <a:defRPr sz="1900"/>
            </a:lvl2pPr>
            <a:lvl3pPr marL="1428059" indent="0">
              <a:buNone/>
              <a:defRPr sz="1600"/>
            </a:lvl3pPr>
            <a:lvl4pPr marL="2142088" indent="0">
              <a:buNone/>
              <a:defRPr sz="1400"/>
            </a:lvl4pPr>
            <a:lvl5pPr marL="2856117" indent="0">
              <a:buNone/>
              <a:defRPr sz="1400"/>
            </a:lvl5pPr>
            <a:lvl6pPr marL="3570146" indent="0">
              <a:buNone/>
              <a:defRPr sz="1400"/>
            </a:lvl6pPr>
            <a:lvl7pPr marL="4284176" indent="0">
              <a:buNone/>
              <a:defRPr sz="1400"/>
            </a:lvl7pPr>
            <a:lvl8pPr marL="4998205" indent="0">
              <a:buNone/>
              <a:defRPr sz="1400"/>
            </a:lvl8pPr>
            <a:lvl9pPr marL="571223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4626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6518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512660"/>
            <a:ext cx="2743200" cy="109228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512660"/>
            <a:ext cx="8026400" cy="109228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985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191516"/>
            <a:ext cx="10515600" cy="532510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8567002"/>
            <a:ext cx="10515600" cy="2800349"/>
          </a:xfrm>
        </p:spPr>
        <p:txBody>
          <a:bodyPr/>
          <a:lstStyle>
            <a:lvl1pPr marL="0" indent="0">
              <a:buNone/>
              <a:defRPr sz="3100">
                <a:solidFill>
                  <a:schemeClr val="tx1"/>
                </a:solidFill>
              </a:defRPr>
            </a:lvl1pPr>
            <a:lvl2pPr marL="609541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9083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828623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4pPr>
            <a:lvl5pPr marL="243816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5pPr>
            <a:lvl6pPr marL="3047706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6pPr>
            <a:lvl7pPr marL="3657247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7pPr>
            <a:lvl8pPr marL="4266787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8pPr>
            <a:lvl9pPr marL="4876328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19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407833"/>
            <a:ext cx="518160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407833"/>
            <a:ext cx="518160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50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81571"/>
            <a:ext cx="10515600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138171"/>
            <a:ext cx="5157787" cy="1537969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609541" indent="0">
              <a:buNone/>
              <a:defRPr sz="2700" b="1"/>
            </a:lvl2pPr>
            <a:lvl3pPr marL="1219083" indent="0">
              <a:buNone/>
              <a:defRPr sz="2300" b="1"/>
            </a:lvl3pPr>
            <a:lvl4pPr marL="1828623" indent="0">
              <a:buNone/>
              <a:defRPr sz="2200" b="1"/>
            </a:lvl4pPr>
            <a:lvl5pPr marL="2438165" indent="0">
              <a:buNone/>
              <a:defRPr sz="2200" b="1"/>
            </a:lvl5pPr>
            <a:lvl6pPr marL="3047706" indent="0">
              <a:buNone/>
              <a:defRPr sz="2200" b="1"/>
            </a:lvl6pPr>
            <a:lvl7pPr marL="3657247" indent="0">
              <a:buNone/>
              <a:defRPr sz="2200" b="1"/>
            </a:lvl7pPr>
            <a:lvl8pPr marL="4266787" indent="0">
              <a:buNone/>
              <a:defRPr sz="2200" b="1"/>
            </a:lvl8pPr>
            <a:lvl9pPr marL="4876328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676140"/>
            <a:ext cx="515778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3138171"/>
            <a:ext cx="5183188" cy="1537969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609541" indent="0">
              <a:buNone/>
              <a:defRPr sz="2700" b="1"/>
            </a:lvl2pPr>
            <a:lvl3pPr marL="1219083" indent="0">
              <a:buNone/>
              <a:defRPr sz="2300" b="1"/>
            </a:lvl3pPr>
            <a:lvl4pPr marL="1828623" indent="0">
              <a:buNone/>
              <a:defRPr sz="2200" b="1"/>
            </a:lvl4pPr>
            <a:lvl5pPr marL="2438165" indent="0">
              <a:buNone/>
              <a:defRPr sz="2200" b="1"/>
            </a:lvl5pPr>
            <a:lvl6pPr marL="3047706" indent="0">
              <a:buNone/>
              <a:defRPr sz="2200" b="1"/>
            </a:lvl6pPr>
            <a:lvl7pPr marL="3657247" indent="0">
              <a:buNone/>
              <a:defRPr sz="2200" b="1"/>
            </a:lvl7pPr>
            <a:lvl8pPr marL="4266787" indent="0">
              <a:buNone/>
              <a:defRPr sz="2200" b="1"/>
            </a:lvl8pPr>
            <a:lvl9pPr marL="4876328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4676140"/>
            <a:ext cx="5183188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1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08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0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53440"/>
            <a:ext cx="3932237" cy="2987040"/>
          </a:xfrm>
        </p:spPr>
        <p:txBody>
          <a:bodyPr anchor="b"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843198"/>
            <a:ext cx="6172200" cy="9097433"/>
          </a:xfrm>
        </p:spPr>
        <p:txBody>
          <a:bodyPr/>
          <a:lstStyle>
            <a:lvl1pPr>
              <a:defRPr sz="4200"/>
            </a:lvl1pPr>
            <a:lvl2pPr>
              <a:defRPr sz="3700"/>
            </a:lvl2pPr>
            <a:lvl3pPr>
              <a:defRPr sz="31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840480"/>
            <a:ext cx="3932237" cy="7114964"/>
          </a:xfrm>
        </p:spPr>
        <p:txBody>
          <a:bodyPr/>
          <a:lstStyle>
            <a:lvl1pPr marL="0" indent="0">
              <a:buNone/>
              <a:defRPr sz="2200"/>
            </a:lvl1pPr>
            <a:lvl2pPr marL="609541" indent="0">
              <a:buNone/>
              <a:defRPr sz="1900"/>
            </a:lvl2pPr>
            <a:lvl3pPr marL="1219083" indent="0">
              <a:buNone/>
              <a:defRPr sz="1600"/>
            </a:lvl3pPr>
            <a:lvl4pPr marL="1828623" indent="0">
              <a:buNone/>
              <a:defRPr sz="1400"/>
            </a:lvl4pPr>
            <a:lvl5pPr marL="2438165" indent="0">
              <a:buNone/>
              <a:defRPr sz="1400"/>
            </a:lvl5pPr>
            <a:lvl6pPr marL="3047706" indent="0">
              <a:buNone/>
              <a:defRPr sz="1400"/>
            </a:lvl6pPr>
            <a:lvl7pPr marL="3657247" indent="0">
              <a:buNone/>
              <a:defRPr sz="1400"/>
            </a:lvl7pPr>
            <a:lvl8pPr marL="4266787" indent="0">
              <a:buNone/>
              <a:defRPr sz="1400"/>
            </a:lvl8pPr>
            <a:lvl9pPr marL="4876328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3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53440"/>
            <a:ext cx="3932237" cy="2987040"/>
          </a:xfrm>
        </p:spPr>
        <p:txBody>
          <a:bodyPr anchor="b"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843198"/>
            <a:ext cx="6172200" cy="9097433"/>
          </a:xfrm>
        </p:spPr>
        <p:txBody>
          <a:bodyPr anchor="t"/>
          <a:lstStyle>
            <a:lvl1pPr marL="0" indent="0">
              <a:buNone/>
              <a:defRPr sz="4200"/>
            </a:lvl1pPr>
            <a:lvl2pPr marL="609541" indent="0">
              <a:buNone/>
              <a:defRPr sz="3700"/>
            </a:lvl2pPr>
            <a:lvl3pPr marL="1219083" indent="0">
              <a:buNone/>
              <a:defRPr sz="3100"/>
            </a:lvl3pPr>
            <a:lvl4pPr marL="1828623" indent="0">
              <a:buNone/>
              <a:defRPr sz="2700"/>
            </a:lvl4pPr>
            <a:lvl5pPr marL="2438165" indent="0">
              <a:buNone/>
              <a:defRPr sz="2700"/>
            </a:lvl5pPr>
            <a:lvl6pPr marL="3047706" indent="0">
              <a:buNone/>
              <a:defRPr sz="2700"/>
            </a:lvl6pPr>
            <a:lvl7pPr marL="3657247" indent="0">
              <a:buNone/>
              <a:defRPr sz="2700"/>
            </a:lvl7pPr>
            <a:lvl8pPr marL="4266787" indent="0">
              <a:buNone/>
              <a:defRPr sz="2700"/>
            </a:lvl8pPr>
            <a:lvl9pPr marL="4876328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840480"/>
            <a:ext cx="3932237" cy="7114964"/>
          </a:xfrm>
        </p:spPr>
        <p:txBody>
          <a:bodyPr/>
          <a:lstStyle>
            <a:lvl1pPr marL="0" indent="0">
              <a:buNone/>
              <a:defRPr sz="2200"/>
            </a:lvl1pPr>
            <a:lvl2pPr marL="609541" indent="0">
              <a:buNone/>
              <a:defRPr sz="1900"/>
            </a:lvl2pPr>
            <a:lvl3pPr marL="1219083" indent="0">
              <a:buNone/>
              <a:defRPr sz="1600"/>
            </a:lvl3pPr>
            <a:lvl4pPr marL="1828623" indent="0">
              <a:buNone/>
              <a:defRPr sz="1400"/>
            </a:lvl4pPr>
            <a:lvl5pPr marL="2438165" indent="0">
              <a:buNone/>
              <a:defRPr sz="1400"/>
            </a:lvl5pPr>
            <a:lvl6pPr marL="3047706" indent="0">
              <a:buNone/>
              <a:defRPr sz="1400"/>
            </a:lvl6pPr>
            <a:lvl7pPr marL="3657247" indent="0">
              <a:buNone/>
              <a:defRPr sz="1400"/>
            </a:lvl7pPr>
            <a:lvl8pPr marL="4266787" indent="0">
              <a:buNone/>
              <a:defRPr sz="1400"/>
            </a:lvl8pPr>
            <a:lvl9pPr marL="4876328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12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81571"/>
            <a:ext cx="10515600" cy="2474384"/>
          </a:xfrm>
          <a:prstGeom prst="rect">
            <a:avLst/>
          </a:prstGeom>
        </p:spPr>
        <p:txBody>
          <a:bodyPr vert="horz" lIns="91434" tIns="45717" rIns="91434" bIns="45717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407833"/>
            <a:ext cx="10515600" cy="8122498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1865191"/>
            <a:ext cx="2743200" cy="681567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47A05-2C19-4514-8894-8AC42FAB4067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1865191"/>
            <a:ext cx="4114800" cy="681567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1865191"/>
            <a:ext cx="2743200" cy="681567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6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083" rtl="0" eaLnBrk="1" latinLnBrk="0" hangingPunct="1">
        <a:lnSpc>
          <a:spcPct val="90000"/>
        </a:lnSpc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70" indent="-304770" algn="l" defTabSz="1219083" rtl="0" eaLnBrk="1" latinLnBrk="0" hangingPunct="1">
        <a:lnSpc>
          <a:spcPct val="90000"/>
        </a:lnSpc>
        <a:spcBef>
          <a:spcPts val="1332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11" indent="-304770" algn="l" defTabSz="121908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852" indent="-304770" algn="l" defTabSz="121908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95" indent="-304770" algn="l" defTabSz="121908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934" indent="-304770" algn="l" defTabSz="121908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476" indent="-304770" algn="l" defTabSz="121908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017" indent="-304770" algn="l" defTabSz="121908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558" indent="-304770" algn="l" defTabSz="121908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099" indent="-304770" algn="l" defTabSz="121908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08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41" algn="l" defTabSz="121908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83" algn="l" defTabSz="121908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23" algn="l" defTabSz="121908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65" algn="l" defTabSz="121908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06" algn="l" defTabSz="121908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47" algn="l" defTabSz="121908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87" algn="l" defTabSz="121908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28" algn="l" defTabSz="121908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512658"/>
            <a:ext cx="10972800" cy="2133600"/>
          </a:xfrm>
          <a:prstGeom prst="rect">
            <a:avLst/>
          </a:prstGeom>
        </p:spPr>
        <p:txBody>
          <a:bodyPr vert="horz" lIns="142806" tIns="71404" rIns="142806" bIns="71404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987041"/>
            <a:ext cx="10972800" cy="8448464"/>
          </a:xfrm>
          <a:prstGeom prst="rect">
            <a:avLst/>
          </a:prstGeom>
        </p:spPr>
        <p:txBody>
          <a:bodyPr vert="horz" lIns="142806" tIns="71404" rIns="142806" bIns="7140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11865189"/>
            <a:ext cx="2844800" cy="681567"/>
          </a:xfrm>
          <a:prstGeom prst="rect">
            <a:avLst/>
          </a:prstGeom>
        </p:spPr>
        <p:txBody>
          <a:bodyPr vert="horz" lIns="142806" tIns="71404" rIns="142806" bIns="71404" rtlCol="0" anchor="ctr"/>
          <a:lstStyle>
            <a:lvl1pPr algn="l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428059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428059"/>
              <a:t>9/17/2024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11865189"/>
            <a:ext cx="3860800" cy="681567"/>
          </a:xfrm>
          <a:prstGeom prst="rect">
            <a:avLst/>
          </a:prstGeom>
        </p:spPr>
        <p:txBody>
          <a:bodyPr vert="horz" lIns="142806" tIns="71404" rIns="142806" bIns="71404" rtlCol="0" anchor="ctr"/>
          <a:lstStyle>
            <a:lvl1pPr algn="ct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428059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11865189"/>
            <a:ext cx="2844800" cy="681567"/>
          </a:xfrm>
          <a:prstGeom prst="rect">
            <a:avLst/>
          </a:prstGeom>
        </p:spPr>
        <p:txBody>
          <a:bodyPr vert="horz" lIns="142806" tIns="71404" rIns="142806" bIns="71404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428059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428059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297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1428059" rtl="0" eaLnBrk="1" latinLnBrk="0" hangingPunct="1">
        <a:spcBef>
          <a:spcPct val="0"/>
        </a:spcBef>
        <a:buNone/>
        <a:defRPr sz="6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5522" indent="-535522" algn="l" defTabSz="1428059" rtl="0" eaLnBrk="1" latinLnBrk="0" hangingPunct="1">
        <a:spcBef>
          <a:spcPct val="20000"/>
        </a:spcBef>
        <a:buFont typeface="Arial" pitchFamily="34" charset="0"/>
        <a:buChar char="•"/>
        <a:defRPr sz="5000" kern="1200">
          <a:solidFill>
            <a:schemeClr val="tx1"/>
          </a:solidFill>
          <a:latin typeface="+mn-lt"/>
          <a:ea typeface="+mn-ea"/>
          <a:cs typeface="+mn-cs"/>
        </a:defRPr>
      </a:lvl1pPr>
      <a:lvl2pPr marL="1160298" indent="-446269" algn="l" defTabSz="1428059" rtl="0" eaLnBrk="1" latinLnBrk="0" hangingPunct="1">
        <a:spcBef>
          <a:spcPct val="20000"/>
        </a:spcBef>
        <a:buFont typeface="Arial" pitchFamily="34" charset="0"/>
        <a:buChar char="–"/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1785074" indent="-357016" algn="l" defTabSz="1428059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3pPr>
      <a:lvl4pPr marL="2499102" indent="-357016" algn="l" defTabSz="1428059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4pPr>
      <a:lvl5pPr marL="3213133" indent="-357016" algn="l" defTabSz="1428059" rtl="0" eaLnBrk="1" latinLnBrk="0" hangingPunct="1">
        <a:spcBef>
          <a:spcPct val="20000"/>
        </a:spcBef>
        <a:buFont typeface="Arial" pitchFamily="34" charset="0"/>
        <a:buChar char="»"/>
        <a:defRPr sz="3100" kern="1200">
          <a:solidFill>
            <a:schemeClr val="tx1"/>
          </a:solidFill>
          <a:latin typeface="+mn-lt"/>
          <a:ea typeface="+mn-ea"/>
          <a:cs typeface="+mn-cs"/>
        </a:defRPr>
      </a:lvl5pPr>
      <a:lvl6pPr marL="3927162" indent="-357016" algn="l" defTabSz="1428059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191" indent="-357016" algn="l" defTabSz="1428059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7pPr>
      <a:lvl8pPr marL="5355221" indent="-357016" algn="l" defTabSz="1428059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8pPr>
      <a:lvl9pPr marL="6069250" indent="-357016" algn="l" defTabSz="1428059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8059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14029" algn="l" defTabSz="1428059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428059" algn="l" defTabSz="1428059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142088" algn="l" defTabSz="1428059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856117" algn="l" defTabSz="1428059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0146" algn="l" defTabSz="1428059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84176" algn="l" defTabSz="1428059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998205" algn="l" defTabSz="1428059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712234" algn="l" defTabSz="1428059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5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31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61.png"/><Relationship Id="rId10" Type="http://schemas.openxmlformats.org/officeDocument/2006/relationships/image" Target="../media/image540.png"/><Relationship Id="rId4" Type="http://schemas.openxmlformats.org/officeDocument/2006/relationships/image" Target="../media/image490.png"/><Relationship Id="rId9" Type="http://schemas.openxmlformats.org/officeDocument/2006/relationships/image" Target="../media/image5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66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1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7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6.png"/><Relationship Id="rId10" Type="http://schemas.openxmlformats.org/officeDocument/2006/relationships/image" Target="../media/image66.png"/><Relationship Id="rId19" Type="http://schemas.openxmlformats.org/officeDocument/2006/relationships/image" Target="../media/image7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0.png"/><Relationship Id="rId4" Type="http://schemas.openxmlformats.org/officeDocument/2006/relationships/image" Target="../media/image710.png"/><Relationship Id="rId14" Type="http://schemas.openxmlformats.org/officeDocument/2006/relationships/image" Target="../media/image7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0.png"/><Relationship Id="rId5" Type="http://schemas.openxmlformats.org/officeDocument/2006/relationships/image" Target="../media/image75.png"/><Relationship Id="rId10" Type="http://schemas.openxmlformats.org/officeDocument/2006/relationships/image" Target="../media/image79.png"/><Relationship Id="rId4" Type="http://schemas.openxmlformats.org/officeDocument/2006/relationships/image" Target="../media/image730.png"/><Relationship Id="rId9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/>
          <p:cNvSpPr/>
          <p:nvPr/>
        </p:nvSpPr>
        <p:spPr>
          <a:xfrm>
            <a:off x="1118881" y="6736029"/>
            <a:ext cx="1752083" cy="1190806"/>
          </a:xfrm>
          <a:prstGeom prst="cube">
            <a:avLst>
              <a:gd name="adj" fmla="val 62425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4852" tIns="52427" rIns="104852" bIns="52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2000"/>
          </a:p>
        </p:txBody>
      </p:sp>
      <p:sp>
        <p:nvSpPr>
          <p:cNvPr id="5" name="Right Arrow 4"/>
          <p:cNvSpPr/>
          <p:nvPr/>
        </p:nvSpPr>
        <p:spPr>
          <a:xfrm>
            <a:off x="2942796" y="6951387"/>
            <a:ext cx="350989" cy="174767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52" tIns="52427" rIns="104852" bIns="52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558">
              <a:defRPr/>
            </a:pPr>
            <a:endParaRPr lang="en-GB" sz="2000" kern="0">
              <a:solidFill>
                <a:sysClr val="window" lastClr="FFFFFF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Flowchart: Connector 5"/>
              <p:cNvSpPr/>
              <p:nvPr/>
            </p:nvSpPr>
            <p:spPr>
              <a:xfrm>
                <a:off x="3311017" y="6415607"/>
                <a:ext cx="797735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52" tIns="52427" rIns="104852" bIns="52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6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00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00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00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6" name="Flowchart: Connector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016" y="6415606"/>
                <a:ext cx="797734" cy="841062"/>
              </a:xfrm>
              <a:prstGeom prst="flowChartConnector">
                <a:avLst/>
              </a:prstGeom>
              <a:blipFill>
                <a:blip r:embed="rId2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911574" y="5654753"/>
            <a:ext cx="786759" cy="10449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Flowchart: Connector 7"/>
              <p:cNvSpPr/>
              <p:nvPr/>
            </p:nvSpPr>
            <p:spPr>
              <a:xfrm>
                <a:off x="3991654" y="6910901"/>
                <a:ext cx="797735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52" tIns="52427" rIns="104852" bIns="52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6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00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00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00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8" name="Flowchart: Connector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654" y="6910900"/>
                <a:ext cx="797734" cy="841062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Connector 8"/>
              <p:cNvSpPr/>
              <p:nvPr/>
            </p:nvSpPr>
            <p:spPr>
              <a:xfrm>
                <a:off x="3365954" y="7039244"/>
                <a:ext cx="797735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52" tIns="52427" rIns="104852" bIns="52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6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00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00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00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Flowchart: Connector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954" y="7039243"/>
                <a:ext cx="797734" cy="841062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Connector 9"/>
              <p:cNvSpPr/>
              <p:nvPr/>
            </p:nvSpPr>
            <p:spPr>
              <a:xfrm>
                <a:off x="3765395" y="6327889"/>
                <a:ext cx="797735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52" tIns="52427" rIns="104852" bIns="52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6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00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00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00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10" name="Flowchart: Connector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395" y="6327888"/>
                <a:ext cx="797734" cy="841062"/>
              </a:xfrm>
              <a:prstGeom prst="flowChartConnector">
                <a:avLst/>
              </a:prstGeom>
              <a:blipFill>
                <a:blip r:embed="rId6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/>
          <p:nvPr/>
        </p:nvPicPr>
        <p:blipFill>
          <a:blip r:embed="rId7"/>
          <a:stretch>
            <a:fillRect/>
          </a:stretch>
        </p:blipFill>
        <p:spPr>
          <a:xfrm>
            <a:off x="5227513" y="3663272"/>
            <a:ext cx="6116815" cy="398296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789390" y="6823517"/>
            <a:ext cx="350989" cy="174767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52" tIns="52427" rIns="104852" bIns="52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558">
              <a:defRPr/>
            </a:pPr>
            <a:endParaRPr lang="en-GB" sz="20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7" name="Double Bracket 16"/>
          <p:cNvSpPr/>
          <p:nvPr/>
        </p:nvSpPr>
        <p:spPr>
          <a:xfrm>
            <a:off x="1179963" y="4360518"/>
            <a:ext cx="2811692" cy="1088914"/>
          </a:xfrm>
          <a:prstGeom prst="bracketPair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104852" tIns="52427" rIns="104852" bIns="52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8558">
              <a:lnSpc>
                <a:spcPct val="115000"/>
              </a:lnSpc>
              <a:defRPr/>
            </a:pPr>
            <a:r>
              <a:rPr lang="en-GB" sz="2800" b="1" kern="0" dirty="0">
                <a:solidFill>
                  <a:sysClr val="windowText" lastClr="000000"/>
                </a:solidFill>
                <a:ea typeface="Calibri"/>
                <a:cs typeface="Times New Roman"/>
              </a:rPr>
              <a:t>Moisture, acids, </a:t>
            </a:r>
          </a:p>
          <a:p>
            <a:pPr algn="ctr" defTabSz="1048558">
              <a:lnSpc>
                <a:spcPct val="115000"/>
              </a:lnSpc>
              <a:defRPr/>
            </a:pPr>
            <a:r>
              <a:rPr lang="en-GB" sz="2800" b="1" kern="0" dirty="0">
                <a:solidFill>
                  <a:sysClr val="windowText" lastClr="000000"/>
                </a:solidFill>
                <a:ea typeface="Calibri"/>
                <a:cs typeface="Times New Roman"/>
              </a:rPr>
              <a:t>Environmental Conditions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179966" y="8196990"/>
            <a:ext cx="2344751" cy="707880"/>
          </a:xfrm>
          <a:prstGeom prst="rect">
            <a:avLst/>
          </a:prstGeom>
        </p:spPr>
        <p:txBody>
          <a:bodyPr wrap="square" lIns="91434" tIns="45717" rIns="91434" bIns="45717">
            <a:spAutoFit/>
          </a:bodyPr>
          <a:lstStyle/>
          <a:p>
            <a:r>
              <a:rPr lang="en-US" sz="2000" b="1" dirty="0"/>
              <a:t>Copper containing materials</a:t>
            </a:r>
            <a:endParaRPr lang="en-GB" sz="2000" b="1" dirty="0"/>
          </a:p>
        </p:txBody>
      </p:sp>
      <p:sp>
        <p:nvSpPr>
          <p:cNvPr id="20" name="Right Arrow 19"/>
          <p:cNvSpPr/>
          <p:nvPr/>
        </p:nvSpPr>
        <p:spPr>
          <a:xfrm rot="16200000">
            <a:off x="1610256" y="8067921"/>
            <a:ext cx="253099" cy="174767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52" tIns="52427" rIns="104852" bIns="52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558">
              <a:defRPr/>
            </a:pPr>
            <a:endParaRPr lang="en-GB" sz="2000" kern="0">
              <a:solidFill>
                <a:sysClr val="window" lastClr="FFFFFF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1911AC-2616-9714-11DE-8ECBAEB63A44}"/>
                  </a:ext>
                </a:extLst>
              </p:cNvPr>
              <p:cNvSpPr txBox="1"/>
              <p:nvPr/>
            </p:nvSpPr>
            <p:spPr>
              <a:xfrm>
                <a:off x="6030685" y="8786124"/>
                <a:ext cx="2125582" cy="292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11911AC-2616-9714-11DE-8ECBAEB63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85" y="8786124"/>
                <a:ext cx="2125582" cy="292388"/>
              </a:xfrm>
              <a:prstGeom prst="rect">
                <a:avLst/>
              </a:prstGeom>
              <a:blipFill rotWithShape="1">
                <a:blip r:embed="rId8"/>
                <a:stretch>
                  <a:fillRect l="-3152" t="-25000" r="-7736" b="-520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481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23509-D23A-E818-8241-7EB44AD21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and purple squares with black text&#10;&#10;Description automatically generated">
            <a:extLst>
              <a:ext uri="{FF2B5EF4-FFF2-40B4-BE49-F238E27FC236}">
                <a16:creationId xmlns:a16="http://schemas.microsoft.com/office/drawing/2014/main" id="{0A96BFBE-90A9-E372-04CD-9733D4B1C4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422" y="3972916"/>
            <a:ext cx="1970036" cy="1970035"/>
          </a:xfrm>
          <a:prstGeom prst="rect">
            <a:avLst/>
          </a:prstGeom>
        </p:spPr>
      </p:pic>
      <p:pic>
        <p:nvPicPr>
          <p:cNvPr id="29" name="Picture 28" descr="A yellow and purple cross with black text&#10;&#10;Description automatically generated">
            <a:extLst>
              <a:ext uri="{FF2B5EF4-FFF2-40B4-BE49-F238E27FC236}">
                <a16:creationId xmlns:a16="http://schemas.microsoft.com/office/drawing/2014/main" id="{D08816F1-646F-B1C7-E53C-360DC09D3E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503" y="3919080"/>
            <a:ext cx="1978483" cy="1978484"/>
          </a:xfrm>
          <a:prstGeom prst="rect">
            <a:avLst/>
          </a:prstGeom>
        </p:spPr>
      </p:pic>
      <p:pic>
        <p:nvPicPr>
          <p:cNvPr id="19" name="Picture 18" descr="A yellow and pink diagram with black text&#10;&#10;Description automatically generated">
            <a:extLst>
              <a:ext uri="{FF2B5EF4-FFF2-40B4-BE49-F238E27FC236}">
                <a16:creationId xmlns:a16="http://schemas.microsoft.com/office/drawing/2014/main" id="{F394A323-9DE5-CC66-09AE-5FD566E484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132" y="3929719"/>
            <a:ext cx="1943523" cy="1943523"/>
          </a:xfrm>
          <a:prstGeom prst="rect">
            <a:avLst/>
          </a:prstGeom>
        </p:spPr>
      </p:pic>
      <p:pic>
        <p:nvPicPr>
          <p:cNvPr id="25" name="Picture 24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1DFC81B9-E693-D880-3D68-DAE78A20D9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618" y="1407480"/>
            <a:ext cx="1932044" cy="1932045"/>
          </a:xfrm>
          <a:prstGeom prst="rect">
            <a:avLst/>
          </a:prstGeom>
        </p:spPr>
      </p:pic>
      <p:pic>
        <p:nvPicPr>
          <p:cNvPr id="22" name="Picture 21" descr="A yellow and red cross with black text&#10;&#10;Description automatically generated">
            <a:extLst>
              <a:ext uri="{FF2B5EF4-FFF2-40B4-BE49-F238E27FC236}">
                <a16:creationId xmlns:a16="http://schemas.microsoft.com/office/drawing/2014/main" id="{BEFB5D9F-ADA4-7C8C-52E3-D8EEF917DF2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427" y="1396577"/>
            <a:ext cx="1942948" cy="1942948"/>
          </a:xfrm>
          <a:prstGeom prst="rect">
            <a:avLst/>
          </a:prstGeom>
        </p:spPr>
      </p:pic>
      <p:pic>
        <p:nvPicPr>
          <p:cNvPr id="21" name="Picture 20" descr="A yellow squares with black letters and red lines&#10;&#10;Description automatically generated">
            <a:extLst>
              <a:ext uri="{FF2B5EF4-FFF2-40B4-BE49-F238E27FC236}">
                <a16:creationId xmlns:a16="http://schemas.microsoft.com/office/drawing/2014/main" id="{13B5F5B7-D54E-D82E-002D-6D7F8E533A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460" y="1402117"/>
            <a:ext cx="2147029" cy="2150956"/>
          </a:xfrm>
          <a:prstGeom prst="rect">
            <a:avLst/>
          </a:prstGeom>
        </p:spPr>
      </p:pic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F51EA43-F18A-B8C2-4A0A-B00618C74DC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29" y="9084049"/>
            <a:ext cx="2864531" cy="2284483"/>
          </a:xfrm>
          <a:prstGeom prst="rect">
            <a:avLst/>
          </a:prstGeom>
        </p:spPr>
      </p:pic>
      <p:pic>
        <p:nvPicPr>
          <p:cNvPr id="15" name="Picture 14" descr="A green and purple line drawing on a black background&#10;&#10;Description automatically generated">
            <a:extLst>
              <a:ext uri="{FF2B5EF4-FFF2-40B4-BE49-F238E27FC236}">
                <a16:creationId xmlns:a16="http://schemas.microsoft.com/office/drawing/2014/main" id="{757DBC43-1C09-70B4-B4F5-5671BE5828F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68" y="9066440"/>
            <a:ext cx="2523381" cy="2059551"/>
          </a:xfrm>
          <a:prstGeom prst="rect">
            <a:avLst/>
          </a:prstGeom>
        </p:spPr>
      </p:pic>
      <p:pic>
        <p:nvPicPr>
          <p:cNvPr id="17" name="Picture 16" descr="A graph of a function&#10;&#10;Description automatically generated">
            <a:extLst>
              <a:ext uri="{FF2B5EF4-FFF2-40B4-BE49-F238E27FC236}">
                <a16:creationId xmlns:a16="http://schemas.microsoft.com/office/drawing/2014/main" id="{65FB803A-6AD8-AED5-3A47-EF4DA00616E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057" y="9072015"/>
            <a:ext cx="2508375" cy="204730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8E43D9-43D4-3F0E-CA73-AA03CCFF5597}"/>
              </a:ext>
            </a:extLst>
          </p:cNvPr>
          <p:cNvSpPr txBox="1"/>
          <p:nvPr/>
        </p:nvSpPr>
        <p:spPr>
          <a:xfrm>
            <a:off x="2571679" y="866598"/>
            <a:ext cx="1334327" cy="44627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r>
              <a:rPr lang="en-US" sz="23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t=12ms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59E3A0-A3AA-EB68-37AA-75CB04706D13}"/>
              </a:ext>
            </a:extLst>
          </p:cNvPr>
          <p:cNvSpPr txBox="1"/>
          <p:nvPr/>
        </p:nvSpPr>
        <p:spPr>
          <a:xfrm>
            <a:off x="5285219" y="866598"/>
            <a:ext cx="1508304" cy="44627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r>
              <a:rPr lang="en-US" sz="23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t=875ms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4779A7-36CB-99FA-9364-5384E8ACCB96}"/>
              </a:ext>
            </a:extLst>
          </p:cNvPr>
          <p:cNvSpPr txBox="1"/>
          <p:nvPr/>
        </p:nvSpPr>
        <p:spPr>
          <a:xfrm>
            <a:off x="7805355" y="866598"/>
            <a:ext cx="1836680" cy="44627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r>
              <a:rPr lang="en-US" sz="23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t=5000ms</a:t>
            </a:r>
          </a:p>
        </p:txBody>
      </p:sp>
      <p:pic>
        <p:nvPicPr>
          <p:cNvPr id="36" name="Picture 35" descr="A screen shot of a graph&#10;&#10;Description automatically generated">
            <a:extLst>
              <a:ext uri="{FF2B5EF4-FFF2-40B4-BE49-F238E27FC236}">
                <a16:creationId xmlns:a16="http://schemas.microsoft.com/office/drawing/2014/main" id="{4734EAA5-5C3A-2489-7EBF-E93D4873CAE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796" y="6603058"/>
            <a:ext cx="2523381" cy="2049579"/>
          </a:xfrm>
          <a:prstGeom prst="rect">
            <a:avLst/>
          </a:prstGeom>
        </p:spPr>
      </p:pic>
      <p:pic>
        <p:nvPicPr>
          <p:cNvPr id="31" name="Picture 30" descr="A screen shot of a graph&#10;&#10;Description automatically generated">
            <a:extLst>
              <a:ext uri="{FF2B5EF4-FFF2-40B4-BE49-F238E27FC236}">
                <a16:creationId xmlns:a16="http://schemas.microsoft.com/office/drawing/2014/main" id="{565C77C7-78D8-3D90-66F7-4DB2735CECB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002" y="6597530"/>
            <a:ext cx="2522431" cy="2048809"/>
          </a:xfrm>
          <a:prstGeom prst="rect">
            <a:avLst/>
          </a:prstGeom>
        </p:spPr>
      </p:pic>
      <p:pic>
        <p:nvPicPr>
          <p:cNvPr id="33" name="Picture 3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9FA0A279-4106-392F-87BD-931086252A6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92" y="6514816"/>
            <a:ext cx="2864067" cy="229598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1A9F929-4624-E13D-3F86-18342A557D6A}"/>
              </a:ext>
            </a:extLst>
          </p:cNvPr>
          <p:cNvGrpSpPr/>
          <p:nvPr/>
        </p:nvGrpSpPr>
        <p:grpSpPr>
          <a:xfrm>
            <a:off x="1437464" y="4099624"/>
            <a:ext cx="717648" cy="1556342"/>
            <a:chOff x="1483680" y="2870599"/>
            <a:chExt cx="717648" cy="155634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64DC9C8-B5DF-9D13-CA7B-01C2CB60818E}"/>
                </a:ext>
              </a:extLst>
            </p:cNvPr>
            <p:cNvCxnSpPr>
              <a:cxnSpLocks/>
            </p:cNvCxnSpPr>
            <p:nvPr/>
          </p:nvCxnSpPr>
          <p:spPr>
            <a:xfrm>
              <a:off x="1691429" y="3886638"/>
              <a:ext cx="509899" cy="0"/>
            </a:xfrm>
            <a:prstGeom prst="straightConnector1">
              <a:avLst/>
            </a:prstGeom>
            <a:ln w="76200">
              <a:solidFill>
                <a:srgbClr val="FF45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EC4D12-17C2-2A0F-9EE5-E9743A2D28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8410" y="3407086"/>
              <a:ext cx="9008" cy="514948"/>
            </a:xfrm>
            <a:prstGeom prst="straightConnector1">
              <a:avLst/>
            </a:prstGeom>
            <a:ln w="76200">
              <a:solidFill>
                <a:srgbClr val="2CA02C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94AD82-F9B3-BFAF-E95D-7ED18ED1C93D}"/>
                </a:ext>
              </a:extLst>
            </p:cNvPr>
            <p:cNvSpPr txBox="1"/>
            <p:nvPr/>
          </p:nvSpPr>
          <p:spPr>
            <a:xfrm>
              <a:off x="1769627" y="3780610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ADLaM Display" panose="02010000000000000000" pitchFamily="2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327C4C-83F0-7F8F-FB34-1BFB3AD64F08}"/>
                </a:ext>
              </a:extLst>
            </p:cNvPr>
            <p:cNvSpPr txBox="1"/>
            <p:nvPr/>
          </p:nvSpPr>
          <p:spPr>
            <a:xfrm>
              <a:off x="1483680" y="287059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BF00BF"/>
                  </a:solidFill>
                  <a:latin typeface="Times New Roman" panose="02020603050405020304" pitchFamily="18" charset="0"/>
                  <a:ea typeface="ADLaM Display" panose="02010000000000000000" pitchFamily="2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4099365-EDF0-6FAD-E314-6496301B8D13}"/>
              </a:ext>
            </a:extLst>
          </p:cNvPr>
          <p:cNvSpPr txBox="1"/>
          <p:nvPr/>
        </p:nvSpPr>
        <p:spPr>
          <a:xfrm>
            <a:off x="1403521" y="732050"/>
            <a:ext cx="854709" cy="723269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41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E9B6B3-EF9B-9562-6396-C7436FD7CB8F}"/>
              </a:ext>
            </a:extLst>
          </p:cNvPr>
          <p:cNvSpPr txBox="1"/>
          <p:nvPr/>
        </p:nvSpPr>
        <p:spPr>
          <a:xfrm>
            <a:off x="1403521" y="3490727"/>
            <a:ext cx="897991" cy="723269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41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49A6F-0AAB-425D-64F9-4B80871C78FF}"/>
              </a:ext>
            </a:extLst>
          </p:cNvPr>
          <p:cNvSpPr txBox="1"/>
          <p:nvPr/>
        </p:nvSpPr>
        <p:spPr>
          <a:xfrm>
            <a:off x="1403520" y="5831693"/>
            <a:ext cx="824252" cy="723269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41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CAF1D9-EA03-D0E8-9758-68F1FE246F44}"/>
              </a:ext>
            </a:extLst>
          </p:cNvPr>
          <p:cNvSpPr txBox="1"/>
          <p:nvPr/>
        </p:nvSpPr>
        <p:spPr>
          <a:xfrm>
            <a:off x="1403521" y="8473911"/>
            <a:ext cx="897991" cy="723269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41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813175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red line and yellow line&#10;&#10;Description automatically generated">
            <a:extLst>
              <a:ext uri="{FF2B5EF4-FFF2-40B4-BE49-F238E27FC236}">
                <a16:creationId xmlns:a16="http://schemas.microsoft.com/office/drawing/2014/main" id="{715F09B3-4DA3-753D-C153-7BD2A86E9D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70" y="3158607"/>
            <a:ext cx="4574175" cy="3657367"/>
          </a:xfrm>
          <a:prstGeom prst="rect">
            <a:avLst/>
          </a:prstGeom>
        </p:spPr>
      </p:pic>
      <p:pic>
        <p:nvPicPr>
          <p:cNvPr id="5" name="Picture 4" descr="A graph with a red line and a green line&#10;&#10;Description automatically generated">
            <a:extLst>
              <a:ext uri="{FF2B5EF4-FFF2-40B4-BE49-F238E27FC236}">
                <a16:creationId xmlns:a16="http://schemas.microsoft.com/office/drawing/2014/main" id="{D7C1CCF5-08A0-52DF-5ABC-D90FE658DD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3416272"/>
            <a:ext cx="4238124" cy="3386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0308C-26A3-DC03-9683-D195B0FDFF0D}"/>
              </a:ext>
            </a:extLst>
          </p:cNvPr>
          <p:cNvSpPr txBox="1"/>
          <p:nvPr/>
        </p:nvSpPr>
        <p:spPr>
          <a:xfrm>
            <a:off x="1221656" y="2722818"/>
            <a:ext cx="854709" cy="723269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41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B06B9-294D-23E1-1684-9A33FDDC04C9}"/>
              </a:ext>
            </a:extLst>
          </p:cNvPr>
          <p:cNvSpPr txBox="1"/>
          <p:nvPr/>
        </p:nvSpPr>
        <p:spPr>
          <a:xfrm>
            <a:off x="6096000" y="2722818"/>
            <a:ext cx="897991" cy="723269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41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706596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259E6A3-6765-00D2-A7A8-37DB99FD0C76}"/>
              </a:ext>
            </a:extLst>
          </p:cNvPr>
          <p:cNvGrpSpPr/>
          <p:nvPr/>
        </p:nvGrpSpPr>
        <p:grpSpPr>
          <a:xfrm>
            <a:off x="1892542" y="2962494"/>
            <a:ext cx="8406919" cy="6876614"/>
            <a:chOff x="1892542" y="2962494"/>
            <a:chExt cx="8406919" cy="68766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D2832C-E5D0-FE83-0190-44C5CDD89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5022" y="3557572"/>
              <a:ext cx="4150978" cy="3642958"/>
            </a:xfrm>
            <a:prstGeom prst="rect">
              <a:avLst/>
            </a:prstGeom>
          </p:spPr>
        </p:pic>
        <p:pic>
          <p:nvPicPr>
            <p:cNvPr id="9" name="Picture 2" descr="C:\Users\user\Desktop\latex_template\figures\Unalloyed 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0582" y="3630012"/>
              <a:ext cx="3758879" cy="2779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243509" y="7095010"/>
              <a:ext cx="3854961" cy="2744097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034357" y="7352334"/>
              <a:ext cx="1828800" cy="4648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rtlCol="0" anchor="ctr"/>
            <a:lstStyle/>
            <a:p>
              <a:pPr algn="ctr"/>
              <a:r>
                <a:rPr lang="en-US" sz="2000" b="1" dirty="0">
                  <a:solidFill>
                    <a:srgbClr val="00B050"/>
                  </a:solidFill>
                </a:rPr>
                <a:t>Alloyed layer </a:t>
              </a:r>
              <a:endParaRPr lang="en-GB" sz="2000" b="1" dirty="0">
                <a:solidFill>
                  <a:srgbClr val="00B05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332050" y="9050292"/>
                  <a:ext cx="835959" cy="446260"/>
                </a:xfrm>
                <a:prstGeom prst="rect">
                  <a:avLst/>
                </a:prstGeom>
              </p:spPr>
              <p:txBody>
                <a:bodyPr wrap="square" lIns="91424" tIns="45712" rIns="91424" bIns="45712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300" b="1" i="1">
                            <a:solidFill>
                              <a:srgbClr val="FFC000"/>
                            </a:solidFill>
                            <a:latin typeface="Cambria Math"/>
                          </a:rPr>
                          <m:t>𝟑</m:t>
                        </m:r>
                        <m:r>
                          <a:rPr lang="en-US" sz="2300" b="1" i="1">
                            <a:solidFill>
                              <a:srgbClr val="FFC000"/>
                            </a:solidFill>
                            <a:latin typeface="Cambria Math"/>
                          </a:rPr>
                          <m:t>𝝁</m:t>
                        </m:r>
                        <m:r>
                          <a:rPr lang="en-US" sz="2300" b="1" i="1">
                            <a:solidFill>
                              <a:srgbClr val="FFC000"/>
                            </a:solidFill>
                            <a:latin typeface="Cambria Math"/>
                          </a:rPr>
                          <m:t>𝒎</m:t>
                        </m:r>
                      </m:oMath>
                    </m:oMathPara>
                  </a14:m>
                  <a:endParaRPr lang="en-GB" sz="23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2050" y="9050292"/>
                  <a:ext cx="835959" cy="446260"/>
                </a:xfrm>
                <a:prstGeom prst="rect">
                  <a:avLst/>
                </a:prstGeom>
                <a:blipFill>
                  <a:blip r:embed="rId5"/>
                  <a:stretch>
                    <a:fillRect l="-2920" r="-3650" b="-123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/>
            <p:cNvSpPr/>
            <p:nvPr/>
          </p:nvSpPr>
          <p:spPr>
            <a:xfrm>
              <a:off x="2420463" y="9511956"/>
              <a:ext cx="659131" cy="73573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ot="0" spcFirstLastPara="0" vert="horz" wrap="square" lIns="91424" tIns="45712" rIns="91424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>
                <a:solidFill>
                  <a:srgbClr val="FFC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43509" y="7204491"/>
              <a:ext cx="732711" cy="559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rtlCol="0" anchor="ctr"/>
            <a:lstStyle/>
            <a:p>
              <a:pPr algn="ctr"/>
              <a:r>
                <a:rPr lang="en-US" sz="3600" b="1" dirty="0"/>
                <a:t>(c)</a:t>
              </a:r>
              <a:endParaRPr lang="en-GB" sz="3600" b="1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3527923" y="8065068"/>
              <a:ext cx="331175" cy="133118"/>
            </a:xfrm>
            <a:prstGeom prst="straightConnector1">
              <a:avLst/>
            </a:prstGeom>
            <a:noFill/>
            <a:ln w="57150" cap="flat" cmpd="sng" algn="ctr">
              <a:solidFill>
                <a:srgbClr val="92D05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" name="Rectangle 15"/>
            <p:cNvSpPr/>
            <p:nvPr/>
          </p:nvSpPr>
          <p:spPr>
            <a:xfrm>
              <a:off x="2258897" y="7817184"/>
              <a:ext cx="1447800" cy="761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rtlCol="0" anchor="ctr"/>
            <a:lstStyle/>
            <a:p>
              <a:pPr algn="ctr"/>
              <a:r>
                <a:rPr lang="en-US" sz="2300" b="1" dirty="0">
                  <a:solidFill>
                    <a:srgbClr val="92D050"/>
                  </a:solidFill>
                </a:rPr>
                <a:t>Lamellar</a:t>
              </a:r>
              <a:r>
                <a:rPr lang="en-US" sz="2300" b="1" dirty="0">
                  <a:solidFill>
                    <a:srgbClr val="00B0F0"/>
                  </a:solidFill>
                </a:rPr>
                <a:t> </a:t>
              </a:r>
              <a:r>
                <a:rPr lang="en-US" sz="2300" b="1" dirty="0">
                  <a:solidFill>
                    <a:srgbClr val="92D050"/>
                  </a:solidFill>
                </a:rPr>
                <a:t>structure</a:t>
              </a:r>
              <a:endParaRPr lang="en-GB" sz="2300" b="1" dirty="0">
                <a:solidFill>
                  <a:srgbClr val="92D05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27925" y="8652604"/>
              <a:ext cx="794311" cy="721573"/>
            </a:xfrm>
            <a:prstGeom prst="rect">
              <a:avLst/>
            </a:prstGeom>
            <a:noFill/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rtlCol="0" anchor="ctr"/>
            <a:lstStyle/>
            <a:p>
              <a:pPr algn="ctr"/>
              <a:endParaRPr lang="en-GB"/>
            </a:p>
          </p:txBody>
        </p:sp>
        <p:cxnSp>
          <p:nvCxnSpPr>
            <p:cNvPr id="18" name="Straight Connector 17"/>
            <p:cNvCxnSpPr>
              <a:stCxn id="17" idx="3"/>
            </p:cNvCxnSpPr>
            <p:nvPr/>
          </p:nvCxnSpPr>
          <p:spPr>
            <a:xfrm flipV="1">
              <a:off x="4322234" y="7095012"/>
              <a:ext cx="2127663" cy="1918379"/>
            </a:xfrm>
            <a:prstGeom prst="line">
              <a:avLst/>
            </a:prstGeom>
            <a:ln w="38100">
              <a:solidFill>
                <a:srgbClr val="00B0F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7" idx="3"/>
            </p:cNvCxnSpPr>
            <p:nvPr/>
          </p:nvCxnSpPr>
          <p:spPr>
            <a:xfrm>
              <a:off x="4322234" y="9013390"/>
              <a:ext cx="2127663" cy="825718"/>
            </a:xfrm>
            <a:prstGeom prst="line">
              <a:avLst/>
            </a:prstGeom>
            <a:ln w="38100">
              <a:solidFill>
                <a:srgbClr val="00B0F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6449897" y="7095010"/>
              <a:ext cx="3849563" cy="2744097"/>
            </a:xfrm>
            <a:prstGeom prst="rect">
              <a:avLst/>
            </a:prstGeom>
            <a:ln w="38100">
              <a:solidFill>
                <a:srgbClr val="00B0F0"/>
              </a:solidFill>
            </a:ln>
          </p:spPr>
        </p:pic>
        <p:sp>
          <p:nvSpPr>
            <p:cNvPr id="21" name="Rectangle 20"/>
            <p:cNvSpPr/>
            <p:nvPr/>
          </p:nvSpPr>
          <p:spPr>
            <a:xfrm>
              <a:off x="7745297" y="7754027"/>
              <a:ext cx="2076451" cy="1152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24" tIns="45712" rIns="91424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2300" b="1" dirty="0">
                  <a:solidFill>
                    <a:srgbClr val="FFFF00"/>
                  </a:solidFill>
                  <a:ea typeface="Calibri"/>
                  <a:cs typeface="Times New Roman"/>
                </a:rPr>
                <a:t>Precipitates</a:t>
              </a:r>
              <a:endParaRPr lang="en-GB" sz="2300" b="1" dirty="0">
                <a:ea typeface="Calibri"/>
                <a:cs typeface="Times New Roman"/>
              </a:endParaRPr>
            </a:p>
            <a:p>
              <a:pPr algn="ctr">
                <a:spcAft>
                  <a:spcPts val="1000"/>
                </a:spcAft>
              </a:pPr>
              <a:r>
                <a:rPr lang="en-US" sz="2300" b="1" dirty="0">
                  <a:solidFill>
                    <a:srgbClr val="FFFF00"/>
                  </a:solidFill>
                  <a:ea typeface="Calibri"/>
                  <a:cs typeface="Times New Roman"/>
                </a:rPr>
                <a:t>(ω-phase)</a:t>
              </a:r>
              <a:endParaRPr lang="en-GB" sz="2300" b="1" dirty="0">
                <a:ea typeface="Calibri"/>
                <a:cs typeface="Times New Roman"/>
              </a:endParaRPr>
            </a:p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600" b="1" dirty="0">
                  <a:latin typeface="Times New Roman"/>
                  <a:ea typeface="Calibri"/>
                  <a:cs typeface="Times New Roman"/>
                </a:rPr>
                <a:t> </a:t>
              </a:r>
              <a:endParaRPr lang="en-GB" sz="1100" dirty="0">
                <a:ea typeface="Calibri"/>
                <a:cs typeface="Times New Roman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8391433" y="8677952"/>
              <a:ext cx="0" cy="670876"/>
            </a:xfrm>
            <a:prstGeom prst="straightConnector1">
              <a:avLst/>
            </a:prstGeom>
            <a:noFill/>
            <a:ln w="57150" cap="flat" cmpd="sng" algn="ctr">
              <a:solidFill>
                <a:srgbClr val="FFFF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3" name="Straight Arrow Connector 22"/>
            <p:cNvCxnSpPr/>
            <p:nvPr/>
          </p:nvCxnSpPr>
          <p:spPr>
            <a:xfrm flipH="1">
              <a:off x="7738461" y="8246763"/>
              <a:ext cx="318472" cy="345483"/>
            </a:xfrm>
            <a:prstGeom prst="straightConnector1">
              <a:avLst/>
            </a:prstGeom>
            <a:noFill/>
            <a:ln w="57150" cap="flat" cmpd="sng" algn="ctr">
              <a:solidFill>
                <a:srgbClr val="FFFF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4" name="Straight Arrow Connector 23"/>
            <p:cNvCxnSpPr/>
            <p:nvPr/>
          </p:nvCxnSpPr>
          <p:spPr>
            <a:xfrm flipH="1">
              <a:off x="7633389" y="8592244"/>
              <a:ext cx="423544" cy="619106"/>
            </a:xfrm>
            <a:prstGeom prst="straightConnector1">
              <a:avLst/>
            </a:prstGeom>
            <a:noFill/>
            <a:ln w="57150" cap="flat" cmpd="sng" algn="ctr">
              <a:solidFill>
                <a:srgbClr val="FFFF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9150852" y="8943520"/>
                  <a:ext cx="963089" cy="627592"/>
                </a:xfrm>
                <a:prstGeom prst="rect">
                  <a:avLst/>
                </a:prstGeom>
              </p:spPr>
              <p:txBody>
                <a:bodyPr wrap="square" lIns="91424" tIns="45712" rIns="91424" bIns="45712">
                  <a:sp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300" b="1" i="1">
                            <a:solidFill>
                              <a:srgbClr val="FFC000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𝟏</m:t>
                        </m:r>
                        <m:r>
                          <a:rPr lang="en-US" sz="2300" b="1" i="1">
                            <a:solidFill>
                              <a:srgbClr val="FFC000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𝝁</m:t>
                        </m:r>
                        <m:r>
                          <a:rPr lang="en-US" sz="2300" b="1" i="1">
                            <a:solidFill>
                              <a:srgbClr val="FFC000"/>
                            </a:solidFill>
                            <a:latin typeface="Cambria Math"/>
                            <a:ea typeface="Calibri"/>
                            <a:cs typeface="Times New Roman"/>
                          </a:rPr>
                          <m:t>𝒎</m:t>
                        </m:r>
                      </m:oMath>
                    </m:oMathPara>
                  </a14:m>
                  <a:endParaRPr lang="en-GB" sz="2300" dirty="0">
                    <a:solidFill>
                      <a:srgbClr val="FFC000"/>
                    </a:solidFill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0852" y="8943520"/>
                  <a:ext cx="963089" cy="6275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/>
            <p:cNvSpPr/>
            <p:nvPr/>
          </p:nvSpPr>
          <p:spPr>
            <a:xfrm>
              <a:off x="9302828" y="9470582"/>
              <a:ext cx="659131" cy="73573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ot="0" spcFirstLastPara="0" vert="horz" wrap="square" lIns="91424" tIns="45712" rIns="91424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>
                <a:solidFill>
                  <a:srgbClr val="00B0F0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360027" y="7238208"/>
              <a:ext cx="732711" cy="559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rtlCol="0" anchor="ctr"/>
            <a:lstStyle/>
            <a:p>
              <a:pPr algn="ctr"/>
              <a:r>
                <a:rPr lang="en-US" sz="3600" b="1" dirty="0"/>
                <a:t>(d)</a:t>
              </a:r>
              <a:endParaRPr lang="en-GB" sz="3600" b="1" dirty="0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 flipV="1">
              <a:off x="3925077" y="7238206"/>
              <a:ext cx="301283" cy="372947"/>
            </a:xfrm>
            <a:prstGeom prst="straightConnector1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30" name="Rectangle 29"/>
            <p:cNvSpPr/>
            <p:nvPr/>
          </p:nvSpPr>
          <p:spPr>
            <a:xfrm>
              <a:off x="1892542" y="2962494"/>
              <a:ext cx="732711" cy="559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(a)</a:t>
              </a:r>
              <a:endParaRPr lang="en-GB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117623" y="2962494"/>
              <a:ext cx="732711" cy="559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(b)</a:t>
              </a:r>
              <a:endParaRPr lang="en-GB" sz="3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495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user\Desktop\latex_template\figures\Unalloyed 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82" y="3630012"/>
            <a:ext cx="3758879" cy="277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2243509" y="7095010"/>
            <a:ext cx="3854961" cy="274409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034357" y="7352334"/>
            <a:ext cx="1828800" cy="464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Alloyed layer </a:t>
            </a:r>
            <a:endParaRPr lang="en-GB" sz="20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332050" y="9050292"/>
                <a:ext cx="835959" cy="446260"/>
              </a:xfrm>
              <a:prstGeom prst="rect">
                <a:avLst/>
              </a:prstGeom>
            </p:spPr>
            <p:txBody>
              <a:bodyPr wrap="square" lIns="91424" tIns="45712" rIns="91424" bIns="45712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>
                          <a:solidFill>
                            <a:srgbClr val="FFC000"/>
                          </a:solidFill>
                          <a:latin typeface="Cambria Math"/>
                        </a:rPr>
                        <m:t>𝟑</m:t>
                      </m:r>
                      <m:r>
                        <a:rPr lang="en-US" sz="2300" b="1" i="1">
                          <a:solidFill>
                            <a:srgbClr val="FFC000"/>
                          </a:solidFill>
                          <a:latin typeface="Cambria Math"/>
                        </a:rPr>
                        <m:t>𝝁</m:t>
                      </m:r>
                      <m:r>
                        <a:rPr lang="en-US" sz="2300" b="1" i="1">
                          <a:solidFill>
                            <a:srgbClr val="FFC000"/>
                          </a:solidFill>
                          <a:latin typeface="Cambria Math"/>
                        </a:rPr>
                        <m:t>𝒎</m:t>
                      </m:r>
                    </m:oMath>
                  </m:oMathPara>
                </a14:m>
                <a:endParaRPr lang="en-GB" sz="23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049" y="9050292"/>
                <a:ext cx="835959" cy="461657"/>
              </a:xfrm>
              <a:prstGeom prst="rect">
                <a:avLst/>
              </a:prstGeom>
              <a:blipFill>
                <a:blip r:embed="rId4"/>
                <a:stretch>
                  <a:fillRect l="-5839" r="-5839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2420463" y="9511956"/>
            <a:ext cx="659131" cy="73573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ot="0" spcFirstLastPara="0" vert="horz" wrap="square" lIns="91424" tIns="45712" rIns="91424" bIns="457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>
              <a:solidFill>
                <a:srgbClr val="FFC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43509" y="7204491"/>
            <a:ext cx="732711" cy="55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r>
              <a:rPr lang="en-US" sz="3600" b="1" dirty="0"/>
              <a:t>(c)</a:t>
            </a:r>
            <a:endParaRPr lang="en-GB" sz="3600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527923" y="8065068"/>
            <a:ext cx="331175" cy="133118"/>
          </a:xfrm>
          <a:prstGeom prst="straightConnector1">
            <a:avLst/>
          </a:prstGeom>
          <a:noFill/>
          <a:ln w="57150" cap="flat" cmpd="sng" algn="ctr">
            <a:solidFill>
              <a:srgbClr val="92D05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6" name="Rectangle 15"/>
          <p:cNvSpPr/>
          <p:nvPr/>
        </p:nvSpPr>
        <p:spPr>
          <a:xfrm>
            <a:off x="2258897" y="7817184"/>
            <a:ext cx="1447800" cy="761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r>
              <a:rPr lang="en-US" sz="2300" b="1" dirty="0">
                <a:solidFill>
                  <a:srgbClr val="92D050"/>
                </a:solidFill>
              </a:rPr>
              <a:t>Lamellar</a:t>
            </a:r>
            <a:r>
              <a:rPr lang="en-US" sz="2300" b="1" dirty="0">
                <a:solidFill>
                  <a:srgbClr val="00B0F0"/>
                </a:solidFill>
              </a:rPr>
              <a:t> </a:t>
            </a:r>
            <a:r>
              <a:rPr lang="en-US" sz="2300" b="1" dirty="0">
                <a:solidFill>
                  <a:srgbClr val="92D050"/>
                </a:solidFill>
              </a:rPr>
              <a:t>structure</a:t>
            </a:r>
            <a:endParaRPr lang="en-GB" sz="2300" b="1" dirty="0">
              <a:solidFill>
                <a:srgbClr val="92D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27925" y="8652604"/>
            <a:ext cx="794311" cy="721573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>
            <a:stCxn id="17" idx="3"/>
          </p:cNvCxnSpPr>
          <p:nvPr/>
        </p:nvCxnSpPr>
        <p:spPr>
          <a:xfrm flipV="1">
            <a:off x="4322234" y="7095012"/>
            <a:ext cx="2127663" cy="1918379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7" idx="3"/>
          </p:cNvCxnSpPr>
          <p:nvPr/>
        </p:nvCxnSpPr>
        <p:spPr>
          <a:xfrm>
            <a:off x="4322234" y="9013390"/>
            <a:ext cx="2127663" cy="825718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/>
          <p:nvPr/>
        </p:nvPicPr>
        <p:blipFill>
          <a:blip r:embed="rId5"/>
          <a:stretch>
            <a:fillRect/>
          </a:stretch>
        </p:blipFill>
        <p:spPr>
          <a:xfrm>
            <a:off x="6449897" y="7095010"/>
            <a:ext cx="3849563" cy="2744097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21" name="Rectangle 20"/>
          <p:cNvSpPr/>
          <p:nvPr/>
        </p:nvSpPr>
        <p:spPr>
          <a:xfrm>
            <a:off x="7745297" y="7754027"/>
            <a:ext cx="2076451" cy="1152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24" tIns="45712" rIns="91424" bIns="457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000"/>
              </a:spcAft>
            </a:pPr>
            <a:r>
              <a:rPr lang="en-US" sz="2300" b="1" dirty="0">
                <a:solidFill>
                  <a:srgbClr val="FFFF00"/>
                </a:solidFill>
                <a:ea typeface="Calibri"/>
                <a:cs typeface="Times New Roman"/>
              </a:rPr>
              <a:t>Precipitates</a:t>
            </a:r>
            <a:endParaRPr lang="en-GB" sz="2300" b="1" dirty="0">
              <a:ea typeface="Calibri"/>
              <a:cs typeface="Times New Roman"/>
            </a:endParaRPr>
          </a:p>
          <a:p>
            <a:pPr algn="ctr">
              <a:spcAft>
                <a:spcPts val="1000"/>
              </a:spcAft>
            </a:pPr>
            <a:r>
              <a:rPr lang="en-US" sz="2300" b="1" dirty="0">
                <a:solidFill>
                  <a:srgbClr val="FFFF00"/>
                </a:solidFill>
                <a:ea typeface="Calibri"/>
                <a:cs typeface="Times New Roman"/>
              </a:rPr>
              <a:t>(ω-phase)</a:t>
            </a:r>
            <a:endParaRPr lang="en-GB" sz="2300" b="1" dirty="0"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600" b="1" dirty="0">
                <a:latin typeface="Times New Roman"/>
                <a:ea typeface="Calibri"/>
                <a:cs typeface="Times New Roman"/>
              </a:rPr>
              <a:t> </a:t>
            </a:r>
            <a:endParaRPr lang="en-GB" sz="1100" dirty="0">
              <a:ea typeface="Calibri"/>
              <a:cs typeface="Times New Roman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391433" y="8677952"/>
            <a:ext cx="0" cy="670876"/>
          </a:xfrm>
          <a:prstGeom prst="straightConnector1">
            <a:avLst/>
          </a:prstGeom>
          <a:noFill/>
          <a:ln w="57150" cap="flat" cmpd="sng" algn="ctr">
            <a:solidFill>
              <a:srgbClr val="FFFF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3" name="Straight Arrow Connector 22"/>
          <p:cNvCxnSpPr/>
          <p:nvPr/>
        </p:nvCxnSpPr>
        <p:spPr>
          <a:xfrm flipH="1">
            <a:off x="7738461" y="8246763"/>
            <a:ext cx="318472" cy="345483"/>
          </a:xfrm>
          <a:prstGeom prst="straightConnector1">
            <a:avLst/>
          </a:prstGeom>
          <a:noFill/>
          <a:ln w="57150" cap="flat" cmpd="sng" algn="ctr">
            <a:solidFill>
              <a:srgbClr val="FFFF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4" name="Straight Arrow Connector 23"/>
          <p:cNvCxnSpPr/>
          <p:nvPr/>
        </p:nvCxnSpPr>
        <p:spPr>
          <a:xfrm flipH="1">
            <a:off x="7633389" y="8592244"/>
            <a:ext cx="423544" cy="619106"/>
          </a:xfrm>
          <a:prstGeom prst="straightConnector1">
            <a:avLst/>
          </a:prstGeom>
          <a:noFill/>
          <a:ln w="57150" cap="flat" cmpd="sng" algn="ctr">
            <a:solidFill>
              <a:srgbClr val="FFFF00"/>
            </a:solidFill>
            <a:prstDash val="solid"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9150852" y="8943520"/>
                <a:ext cx="963089" cy="627592"/>
              </a:xfrm>
              <a:prstGeom prst="rect">
                <a:avLst/>
              </a:prstGeom>
            </p:spPr>
            <p:txBody>
              <a:bodyPr wrap="square" lIns="91424" tIns="45712" rIns="91424" bIns="45712">
                <a:sp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>
                          <a:solidFill>
                            <a:srgbClr val="FFC000"/>
                          </a:solidFill>
                          <a:latin typeface="Cambria Math"/>
                          <a:ea typeface="Calibri"/>
                          <a:cs typeface="Times New Roman"/>
                        </a:rPr>
                        <m:t>𝟏</m:t>
                      </m:r>
                      <m:r>
                        <a:rPr lang="en-US" sz="2300" b="1" i="1">
                          <a:solidFill>
                            <a:srgbClr val="FFC000"/>
                          </a:solidFill>
                          <a:latin typeface="Cambria Math"/>
                          <a:ea typeface="Calibri"/>
                          <a:cs typeface="Times New Roman"/>
                        </a:rPr>
                        <m:t>𝝁</m:t>
                      </m:r>
                      <m:r>
                        <a:rPr lang="en-US" sz="2300" b="1" i="1">
                          <a:solidFill>
                            <a:srgbClr val="FFC000"/>
                          </a:solidFill>
                          <a:latin typeface="Cambria Math"/>
                          <a:ea typeface="Calibri"/>
                          <a:cs typeface="Times New Roman"/>
                        </a:rPr>
                        <m:t>𝒎</m:t>
                      </m:r>
                    </m:oMath>
                  </m:oMathPara>
                </a14:m>
                <a:endParaRPr lang="en-GB" sz="2300" dirty="0">
                  <a:solidFill>
                    <a:srgbClr val="FFC000"/>
                  </a:solidFill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850" y="8943519"/>
                <a:ext cx="963089" cy="6452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9302828" y="9470582"/>
            <a:ext cx="659131" cy="73573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ot="0" spcFirstLastPara="0" vert="horz" wrap="square" lIns="91424" tIns="45712" rIns="91424" bIns="457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>
              <a:solidFill>
                <a:srgbClr val="00B0F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360027" y="7238208"/>
            <a:ext cx="732711" cy="55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r>
              <a:rPr lang="en-US" sz="3600" b="1" dirty="0"/>
              <a:t>(d)</a:t>
            </a:r>
            <a:endParaRPr lang="en-GB" sz="3600" b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1941052" y="3588711"/>
            <a:ext cx="4176571" cy="3495690"/>
            <a:chOff x="139354" y="319116"/>
            <a:chExt cx="4176571" cy="3495690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319116"/>
              <a:ext cx="3782525" cy="3114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3" name="Group 32"/>
            <p:cNvGrpSpPr/>
            <p:nvPr/>
          </p:nvGrpSpPr>
          <p:grpSpPr>
            <a:xfrm>
              <a:off x="1821540" y="3291594"/>
              <a:ext cx="1193148" cy="523212"/>
              <a:chOff x="1626252" y="3286957"/>
              <a:chExt cx="1193148" cy="5232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/>
                  <p:cNvSpPr/>
                  <p:nvPr/>
                </p:nvSpPr>
                <p:spPr>
                  <a:xfrm>
                    <a:off x="1626252" y="3286957"/>
                    <a:ext cx="591811" cy="523212"/>
                  </a:xfrm>
                  <a:prstGeom prst="rect">
                    <a:avLst/>
                  </a:prstGeom>
                </p:spPr>
                <p:txBody>
                  <a:bodyPr wrap="none" lIns="91431" tIns="45716" rIns="91431" bIns="45716">
                    <a:spAutoFit/>
                  </a:bodyPr>
                  <a:lstStyle/>
                  <a:p>
                    <a:pPr lvl="0"/>
                    <a:r>
                      <a:rPr lang="en-GB" sz="2800" b="1" dirty="0">
                        <a:solidFill>
                          <a:prstClr val="black"/>
                        </a:solidFill>
                      </a:rPr>
                      <a:t>2</a:t>
                    </a:r>
                    <a14:m>
                      <m:oMath xmlns:m="http://schemas.openxmlformats.org/officeDocument/2006/math">
                        <m:r>
                          <a:rPr lang="en-GB" sz="2800" b="1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𝜽</m:t>
                        </m:r>
                      </m:oMath>
                    </a14:m>
                    <a:endParaRPr lang="en-GB" sz="2800" b="1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Rectangle 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26252" y="3286957"/>
                    <a:ext cx="591811" cy="523212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l="-21649" t="-10588" r="-31959" b="-3411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Straight Arrow Connector 40"/>
              <p:cNvCxnSpPr/>
              <p:nvPr/>
            </p:nvCxnSpPr>
            <p:spPr>
              <a:xfrm>
                <a:off x="2218063" y="3548563"/>
                <a:ext cx="601337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139354" y="465667"/>
              <a:ext cx="400101" cy="2602306"/>
              <a:chOff x="-60697" y="152400"/>
              <a:chExt cx="400101" cy="2602306"/>
            </a:xfrm>
          </p:grpSpPr>
          <p:sp>
            <p:nvSpPr>
              <p:cNvPr id="38" name="Rectangle 37"/>
              <p:cNvSpPr/>
              <p:nvPr/>
            </p:nvSpPr>
            <p:spPr>
              <a:xfrm rot="16200000">
                <a:off x="-929199" y="1486103"/>
                <a:ext cx="2137105" cy="400101"/>
              </a:xfrm>
              <a:prstGeom prst="rect">
                <a:avLst/>
              </a:prstGeom>
            </p:spPr>
            <p:txBody>
              <a:bodyPr wrap="none" lIns="91431" tIns="45716" rIns="91431" bIns="45716">
                <a:spAutoFit/>
              </a:bodyPr>
              <a:lstStyle/>
              <a:p>
                <a:pPr lvl="0"/>
                <a:r>
                  <a:rPr lang="en-GB" sz="2000" b="1" dirty="0">
                    <a:solidFill>
                      <a:prstClr val="black"/>
                    </a:solidFill>
                    <a:latin typeface="Arial Black" pitchFamily="34" charset="0"/>
                  </a:rPr>
                  <a:t>Intensity [a.u]</a:t>
                </a:r>
              </a:p>
            </p:txBody>
          </p:sp>
          <p:cxnSp>
            <p:nvCxnSpPr>
              <p:cNvPr id="39" name="Straight Arrow Connector 38"/>
              <p:cNvCxnSpPr/>
              <p:nvPr/>
            </p:nvCxnSpPr>
            <p:spPr>
              <a:xfrm flipV="1">
                <a:off x="158993" y="152400"/>
                <a:ext cx="0" cy="46520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/>
                <p:cNvSpPr/>
                <p:nvPr/>
              </p:nvSpPr>
              <p:spPr>
                <a:xfrm>
                  <a:off x="3429000" y="360418"/>
                  <a:ext cx="497234" cy="307768"/>
                </a:xfrm>
                <a:prstGeom prst="rect">
                  <a:avLst/>
                </a:prstGeom>
              </p:spPr>
              <p:txBody>
                <a:bodyPr wrap="none" lIns="91431" tIns="45716" rIns="91431" bIns="45716">
                  <a:spAutoFit/>
                </a:bodyPr>
                <a:lstStyle/>
                <a:p>
                  <a:pPr lvl="0"/>
                  <a:r>
                    <a:rPr lang="en-GB" sz="1400" b="1" dirty="0">
                      <a:solidFill>
                        <a:prstClr val="black"/>
                      </a:solidFill>
                    </a:rPr>
                    <a:t>Ti</a:t>
                  </a:r>
                  <a:r>
                    <a:rPr lang="en-GB" sz="1400" b="1" dirty="0">
                      <a:solidFill>
                        <a:prstClr val="black"/>
                      </a:solidFill>
                      <a:latin typeface="Arial Black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1400" b="1" i="1">
                          <a:solidFill>
                            <a:prstClr val="black"/>
                          </a:solidFill>
                          <a:latin typeface="Cambria Math"/>
                        </a:rPr>
                        <m:t>𝜶</m:t>
                      </m:r>
                    </m:oMath>
                  </a14:m>
                  <a:endParaRPr lang="en-GB" sz="1400" b="1" dirty="0">
                    <a:solidFill>
                      <a:prstClr val="black"/>
                    </a:solidFill>
                    <a:latin typeface="Arial Black" pitchFamily="34" charset="0"/>
                  </a:endParaRPr>
                </a:p>
              </p:txBody>
            </p:sp>
          </mc:Choice>
          <mc:Fallback xmlns="">
            <p:sp>
              <p:nvSpPr>
                <p:cNvPr id="35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000" y="360418"/>
                  <a:ext cx="497234" cy="307768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3704" t="-2000" r="-16049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>
                  <a:off x="3433704" y="613213"/>
                  <a:ext cx="494028" cy="307768"/>
                </a:xfrm>
                <a:prstGeom prst="rect">
                  <a:avLst/>
                </a:prstGeom>
              </p:spPr>
              <p:txBody>
                <a:bodyPr wrap="none" lIns="91431" tIns="45716" rIns="91431" bIns="45716">
                  <a:spAutoFit/>
                </a:bodyPr>
                <a:lstStyle/>
                <a:p>
                  <a:pPr lvl="0"/>
                  <a:r>
                    <a:rPr lang="en-GB" sz="1400" b="1" dirty="0">
                      <a:solidFill>
                        <a:prstClr val="black"/>
                      </a:solidFill>
                    </a:rPr>
                    <a:t>Ti-</a:t>
                  </a:r>
                  <a14:m>
                    <m:oMath xmlns:m="http://schemas.openxmlformats.org/officeDocument/2006/math">
                      <m:r>
                        <a:rPr lang="en-GB" sz="1400" b="1" i="1">
                          <a:solidFill>
                            <a:prstClr val="black"/>
                          </a:solidFill>
                          <a:latin typeface="Cambria Math"/>
                        </a:rPr>
                        <m:t>𝜷</m:t>
                      </m:r>
                    </m:oMath>
                  </a14:m>
                  <a:endParaRPr lang="en-GB" sz="1400" b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3704" y="613213"/>
                  <a:ext cx="494028" cy="307768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l="-2469" t="-1961" r="-12346" b="-1764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ectangle 36"/>
            <p:cNvSpPr/>
            <p:nvPr/>
          </p:nvSpPr>
          <p:spPr>
            <a:xfrm>
              <a:off x="3429000" y="911432"/>
              <a:ext cx="569368" cy="307768"/>
            </a:xfrm>
            <a:prstGeom prst="rect">
              <a:avLst/>
            </a:prstGeom>
          </p:spPr>
          <p:txBody>
            <a:bodyPr wrap="none" lIns="91431" tIns="45716" rIns="91431" bIns="45716">
              <a:spAutoFit/>
            </a:bodyPr>
            <a:lstStyle/>
            <a:p>
              <a:pPr lvl="0"/>
              <a:r>
                <a:rPr lang="en-GB" sz="1400" b="1" dirty="0">
                  <a:solidFill>
                    <a:prstClr val="black"/>
                  </a:solidFill>
                </a:rPr>
                <a:t>Ti</a:t>
              </a:r>
              <a:r>
                <a:rPr lang="en-GB" sz="1400" b="1" baseline="-25000" dirty="0">
                  <a:solidFill>
                    <a:prstClr val="black"/>
                  </a:solidFill>
                </a:rPr>
                <a:t>2</a:t>
              </a:r>
              <a:r>
                <a:rPr lang="en-GB" sz="1400" b="1" dirty="0">
                  <a:solidFill>
                    <a:prstClr val="black"/>
                  </a:solidFill>
                </a:rPr>
                <a:t>Cu</a:t>
              </a:r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 flipH="1" flipV="1">
            <a:off x="3925077" y="7238206"/>
            <a:ext cx="301283" cy="372947"/>
          </a:xfrm>
          <a:prstGeom prst="straightConnector1">
            <a:avLst/>
          </a:prstGeom>
          <a:noFill/>
          <a:ln w="57150" cap="flat" cmpd="sng" algn="ctr">
            <a:solidFill>
              <a:srgbClr val="00B05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0" name="Rectangle 29"/>
          <p:cNvSpPr/>
          <p:nvPr/>
        </p:nvSpPr>
        <p:spPr>
          <a:xfrm>
            <a:off x="1892542" y="2962494"/>
            <a:ext cx="732711" cy="55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(a)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17623" y="2962494"/>
            <a:ext cx="732711" cy="55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(b)</a:t>
            </a:r>
            <a:endParaRPr lang="en-GB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979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631" y="7817876"/>
            <a:ext cx="5903384" cy="3985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44800" y="11379200"/>
            <a:ext cx="2235200" cy="1137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09" tIns="71405" rIns="142809" bIns="71405" rtlCol="0" anchor="ctr"/>
          <a:lstStyle/>
          <a:p>
            <a:pPr algn="ctr" defTabSz="1427956"/>
            <a:r>
              <a:rPr lang="en-US" sz="2800" b="1" dirty="0">
                <a:solidFill>
                  <a:prstClr val="black"/>
                </a:solidFill>
              </a:rPr>
              <a:t>Ti6Al4V</a:t>
            </a:r>
            <a:endParaRPr lang="en-GB" sz="2800" b="1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86400" y="11379200"/>
            <a:ext cx="2235200" cy="11284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09" tIns="71405" rIns="142809" bIns="71405" rtlCol="0" anchor="ctr"/>
          <a:lstStyle/>
          <a:p>
            <a:pPr algn="ctr" defTabSz="1427956"/>
            <a:r>
              <a:rPr lang="en-US" sz="2800" b="1" dirty="0">
                <a:solidFill>
                  <a:prstClr val="black"/>
                </a:solidFill>
              </a:rPr>
              <a:t>Ti-Al-V-Cu</a:t>
            </a:r>
            <a:endParaRPr lang="en-GB" sz="2800" b="1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24233" y="10954852"/>
            <a:ext cx="798408" cy="84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09" tIns="71405" rIns="142809" bIns="71405" rtlCol="0" anchor="ctr"/>
          <a:lstStyle/>
          <a:p>
            <a:pPr algn="ctr" defTabSz="1427956"/>
            <a:r>
              <a:rPr lang="en-US" sz="4400" b="1" dirty="0">
                <a:solidFill>
                  <a:prstClr val="black"/>
                </a:solidFill>
              </a:rPr>
              <a:t>0</a:t>
            </a:r>
            <a:endParaRPr lang="en-GB" sz="4400" b="1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15441" y="10163048"/>
            <a:ext cx="903817" cy="84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09" tIns="71405" rIns="142809" bIns="71405" rtlCol="0" anchor="ctr"/>
          <a:lstStyle/>
          <a:p>
            <a:pPr algn="ctr" defTabSz="1427956"/>
            <a:r>
              <a:rPr lang="en-US" sz="4400" b="1" dirty="0">
                <a:solidFill>
                  <a:prstClr val="black"/>
                </a:solidFill>
              </a:rPr>
              <a:t>50</a:t>
            </a:r>
            <a:endParaRPr lang="en-GB" sz="4400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98690" y="9257453"/>
            <a:ext cx="1113791" cy="84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09" tIns="71405" rIns="142809" bIns="71405" rtlCol="0" anchor="ctr"/>
          <a:lstStyle/>
          <a:p>
            <a:pPr algn="ctr" defTabSz="1427956"/>
            <a:r>
              <a:rPr lang="en-US" sz="4400" b="1" dirty="0">
                <a:solidFill>
                  <a:prstClr val="black"/>
                </a:solidFill>
              </a:rPr>
              <a:t>100</a:t>
            </a:r>
            <a:endParaRPr lang="en-GB" sz="4400" b="1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66611" y="8264144"/>
            <a:ext cx="1316991" cy="84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09" tIns="71405" rIns="142809" bIns="71405" rtlCol="0" anchor="ctr"/>
          <a:lstStyle/>
          <a:p>
            <a:pPr algn="ctr" defTabSz="1427956"/>
            <a:r>
              <a:rPr lang="en-US" sz="4400" b="1" dirty="0">
                <a:solidFill>
                  <a:prstClr val="black"/>
                </a:solidFill>
              </a:rPr>
              <a:t>150</a:t>
            </a:r>
            <a:endParaRPr lang="en-GB" sz="4400" b="1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98688" y="7455747"/>
            <a:ext cx="1120568" cy="808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09" tIns="71405" rIns="142809" bIns="71405" rtlCol="0" anchor="ctr"/>
          <a:lstStyle/>
          <a:p>
            <a:pPr algn="ctr" defTabSz="1427956"/>
            <a:r>
              <a:rPr lang="en-US" sz="4400" b="1" dirty="0">
                <a:solidFill>
                  <a:prstClr val="black"/>
                </a:solidFill>
              </a:rPr>
              <a:t>200</a:t>
            </a:r>
            <a:endParaRPr lang="en-GB" sz="4400" b="1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 rot="16200000">
            <a:off x="-2056811" y="8651034"/>
            <a:ext cx="6381835" cy="1521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09" tIns="71405" rIns="142809" bIns="71405" rtlCol="0" anchor="ctr"/>
          <a:lstStyle/>
          <a:p>
            <a:pPr algn="ctr" defTabSz="1427956"/>
            <a:r>
              <a:rPr lang="en-US" sz="3100" b="1" dirty="0">
                <a:solidFill>
                  <a:prstClr val="black"/>
                </a:solidFill>
              </a:rPr>
              <a:t>Positive signals [% of pixels] </a:t>
            </a:r>
            <a:endParaRPr lang="en-GB" sz="3100" b="1" dirty="0">
              <a:solidFill>
                <a:prstClr val="black"/>
              </a:solidFill>
            </a:endParaRPr>
          </a:p>
        </p:txBody>
      </p:sp>
      <p:pic>
        <p:nvPicPr>
          <p:cNvPr id="11" name="Obraz 3" descr="Cu_S1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8267" y="853440"/>
            <a:ext cx="4978400" cy="5207922"/>
          </a:xfrm>
          <a:prstGeom prst="rect">
            <a:avLst/>
          </a:prstGeom>
        </p:spPr>
      </p:pic>
      <p:pic>
        <p:nvPicPr>
          <p:cNvPr id="12" name="Obraz 5" descr="Ti_S3.pn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07200" y="853440"/>
            <a:ext cx="5181600" cy="520792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53382" y="4530832"/>
            <a:ext cx="2091420" cy="922879"/>
          </a:xfrm>
          <a:prstGeom prst="rect">
            <a:avLst/>
          </a:prstGeom>
        </p:spPr>
        <p:txBody>
          <a:bodyPr wrap="square" lIns="142809" tIns="71405" rIns="142809" bIns="71405">
            <a:spAutoFit/>
          </a:bodyPr>
          <a:lstStyle/>
          <a:p>
            <a:pPr algn="ctr" defTabSz="1427956">
              <a:lnSpc>
                <a:spcPct val="115000"/>
              </a:lnSpc>
              <a:spcAft>
                <a:spcPts val="1562"/>
              </a:spcAft>
            </a:pPr>
            <a:r>
              <a:rPr lang="en-US" sz="4400" b="1" dirty="0">
                <a:solidFill>
                  <a:prstClr val="white"/>
                </a:solidFill>
                <a:latin typeface="Times New Roman"/>
                <a:ea typeface="Calibri"/>
                <a:cs typeface="Times New Roman"/>
              </a:rPr>
              <a:t>20 µm</a:t>
            </a:r>
            <a:endParaRPr lang="en-GB" sz="4400" dirty="0">
              <a:solidFill>
                <a:prstClr val="white"/>
              </a:solidFill>
              <a:ea typeface="Calibri"/>
              <a:cs typeface="Times New Roman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99923" y="4530827"/>
            <a:ext cx="1788819" cy="922879"/>
          </a:xfrm>
          <a:prstGeom prst="rect">
            <a:avLst/>
          </a:prstGeom>
        </p:spPr>
        <p:txBody>
          <a:bodyPr wrap="none" lIns="142809" tIns="71405" rIns="142809" bIns="71405">
            <a:spAutoFit/>
          </a:bodyPr>
          <a:lstStyle/>
          <a:p>
            <a:pPr algn="ctr" defTabSz="1427956">
              <a:lnSpc>
                <a:spcPct val="115000"/>
              </a:lnSpc>
              <a:spcAft>
                <a:spcPts val="1562"/>
              </a:spcAft>
            </a:pPr>
            <a:r>
              <a:rPr lang="en-US" sz="4400" b="1" dirty="0">
                <a:solidFill>
                  <a:prstClr val="white"/>
                </a:solidFill>
                <a:latin typeface="Times New Roman"/>
                <a:ea typeface="Calibri"/>
                <a:cs typeface="Times New Roman"/>
              </a:rPr>
              <a:t>20 µm</a:t>
            </a:r>
            <a:endParaRPr lang="en-GB" sz="4400" dirty="0">
              <a:solidFill>
                <a:prstClr val="white"/>
              </a:solidFill>
              <a:ea typeface="Calibri"/>
              <a:cs typeface="Times New Roman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32315" y="5628151"/>
            <a:ext cx="1219200" cy="99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09" tIns="71405" rIns="142809" bIns="71405" rtlCol="0" anchor="ctr"/>
          <a:lstStyle/>
          <a:p>
            <a:pPr algn="ctr" defTabSz="1427956"/>
            <a:endParaRPr lang="en-GB" sz="280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984732" y="5613927"/>
            <a:ext cx="1219200" cy="99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09" tIns="71405" rIns="142809" bIns="71405" rtlCol="0" anchor="ctr"/>
          <a:lstStyle/>
          <a:p>
            <a:pPr algn="ctr" defTabSz="1427956"/>
            <a:endParaRPr lang="en-GB" sz="280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23170"/>
            <a:ext cx="1070673" cy="913646"/>
          </a:xfrm>
          <a:prstGeom prst="rect">
            <a:avLst/>
          </a:prstGeom>
        </p:spPr>
        <p:txBody>
          <a:bodyPr wrap="none" lIns="142809" tIns="71405" rIns="142809" bIns="71405">
            <a:spAutoFit/>
          </a:bodyPr>
          <a:lstStyle/>
          <a:p>
            <a:pPr algn="ctr" defTabSz="1427956"/>
            <a:r>
              <a:rPr lang="en-US" sz="5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(a)</a:t>
            </a:r>
            <a:endParaRPr lang="en-GB" sz="50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864131" y="175570"/>
            <a:ext cx="1105939" cy="913646"/>
          </a:xfrm>
          <a:prstGeom prst="rect">
            <a:avLst/>
          </a:prstGeom>
        </p:spPr>
        <p:txBody>
          <a:bodyPr wrap="none" lIns="142809" tIns="71405" rIns="142809" bIns="71405">
            <a:spAutoFit/>
          </a:bodyPr>
          <a:lstStyle/>
          <a:p>
            <a:pPr algn="ctr" defTabSz="1427956"/>
            <a:r>
              <a:rPr lang="en-US" sz="5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(b)</a:t>
            </a:r>
            <a:endParaRPr lang="en-GB" sz="50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3632" y="6299728"/>
            <a:ext cx="1334156" cy="913646"/>
          </a:xfrm>
          <a:prstGeom prst="rect">
            <a:avLst/>
          </a:prstGeom>
        </p:spPr>
        <p:txBody>
          <a:bodyPr wrap="square" lIns="142809" tIns="71405" rIns="142809" bIns="71405">
            <a:spAutoFit/>
          </a:bodyPr>
          <a:lstStyle/>
          <a:p>
            <a:pPr algn="ctr" defTabSz="1427956"/>
            <a:r>
              <a:rPr lang="en-US" sz="5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(c)</a:t>
            </a:r>
            <a:endParaRPr lang="en-GB" sz="50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840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8535914"/>
              </p:ext>
            </p:extLst>
          </p:nvPr>
        </p:nvGraphicFramePr>
        <p:xfrm>
          <a:off x="230548" y="536273"/>
          <a:ext cx="11528384" cy="11366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Oval 5"/>
          <p:cNvSpPr/>
          <p:nvPr/>
        </p:nvSpPr>
        <p:spPr>
          <a:xfrm>
            <a:off x="4603753" y="4599897"/>
            <a:ext cx="3842796" cy="365760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GB"/>
          </a:p>
        </p:txBody>
      </p:sp>
      <p:pic>
        <p:nvPicPr>
          <p:cNvPr id="7" name="Picture 6" descr="A drawing of a screwdriver&#10;&#10;Description automatically generated">
            <a:extLst>
              <a:ext uri="{FF2B5EF4-FFF2-40B4-BE49-F238E27FC236}">
                <a16:creationId xmlns:a16="http://schemas.microsoft.com/office/drawing/2014/main" id="{83F963EB-8D3E-249B-2739-DEB7D4C5FB0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002" y="6380447"/>
            <a:ext cx="2477500" cy="163641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6C5430D-2C66-9A7E-2736-CB8D3D6E6C35}"/>
              </a:ext>
            </a:extLst>
          </p:cNvPr>
          <p:cNvGrpSpPr/>
          <p:nvPr/>
        </p:nvGrpSpPr>
        <p:grpSpPr>
          <a:xfrm>
            <a:off x="4822808" y="4928544"/>
            <a:ext cx="1686055" cy="1517548"/>
            <a:chOff x="1962444" y="3195122"/>
            <a:chExt cx="2407305" cy="212316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9AE3936-AB9E-65A5-720B-B5CFCC118388}"/>
                </a:ext>
              </a:extLst>
            </p:cNvPr>
            <p:cNvGrpSpPr/>
            <p:nvPr/>
          </p:nvGrpSpPr>
          <p:grpSpPr>
            <a:xfrm>
              <a:off x="1962444" y="3195122"/>
              <a:ext cx="2407305" cy="2123165"/>
              <a:chOff x="3046869" y="2339480"/>
              <a:chExt cx="2407305" cy="2123165"/>
            </a:xfrm>
          </p:grpSpPr>
          <p:pic>
            <p:nvPicPr>
              <p:cNvPr id="14" name="Picture 13" descr="A diagram of a glass of milk&#10;&#10;Description automatically generated">
                <a:extLst>
                  <a:ext uri="{FF2B5EF4-FFF2-40B4-BE49-F238E27FC236}">
                    <a16:creationId xmlns:a16="http://schemas.microsoft.com/office/drawing/2014/main" id="{5ABF8FEE-2B7C-3BDC-99EF-B20EA9621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6869" y="2339480"/>
                <a:ext cx="2407305" cy="2123165"/>
              </a:xfrm>
              <a:prstGeom prst="rect">
                <a:avLst/>
              </a:prstGeom>
            </p:spPr>
          </p:pic>
          <p:pic>
            <p:nvPicPr>
              <p:cNvPr id="15" name="Picture 14" descr="A group of gold spheres&#10;&#10;Description automatically generated">
                <a:extLst>
                  <a:ext uri="{FF2B5EF4-FFF2-40B4-BE49-F238E27FC236}">
                    <a16:creationId xmlns:a16="http://schemas.microsoft.com/office/drawing/2014/main" id="{7C907F78-5B12-6686-F6A1-B14A08E671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4744" y="3678435"/>
                <a:ext cx="1127147" cy="628053"/>
              </a:xfrm>
              <a:prstGeom prst="rect">
                <a:avLst/>
              </a:prstGeom>
            </p:spPr>
          </p:pic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1204868-F1B2-517E-B735-034A44238CAD}"/>
                </a:ext>
              </a:extLst>
            </p:cNvPr>
            <p:cNvSpPr/>
            <p:nvPr/>
          </p:nvSpPr>
          <p:spPr>
            <a:xfrm>
              <a:off x="4200701" y="4983113"/>
              <a:ext cx="45719" cy="45719"/>
            </a:xfrm>
            <a:prstGeom prst="ellipse">
              <a:avLst/>
            </a:prstGeom>
            <a:solidFill>
              <a:srgbClr val="D76D00"/>
            </a:solidFill>
            <a:ln>
              <a:solidFill>
                <a:srgbClr val="D76D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Connector: Elbow 43">
            <a:extLst>
              <a:ext uri="{FF2B5EF4-FFF2-40B4-BE49-F238E27FC236}">
                <a16:creationId xmlns:a16="http://schemas.microsoft.com/office/drawing/2014/main" id="{DFB39E2C-6912-B1A9-1A3D-CB3CA17393E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77038" y="6658414"/>
            <a:ext cx="863583" cy="373295"/>
          </a:xfrm>
          <a:prstGeom prst="bentConnector3">
            <a:avLst>
              <a:gd name="adj1" fmla="val 50000"/>
            </a:avLst>
          </a:prstGeom>
          <a:ln w="76200">
            <a:solidFill>
              <a:srgbClr val="A61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628" y="2564629"/>
            <a:ext cx="2402027" cy="1983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5BE070-62C8-CFC3-14B5-CBDDC6E09383}"/>
              </a:ext>
            </a:extLst>
          </p:cNvPr>
          <p:cNvGrpSpPr/>
          <p:nvPr/>
        </p:nvGrpSpPr>
        <p:grpSpPr>
          <a:xfrm>
            <a:off x="8446121" y="4548084"/>
            <a:ext cx="3174863" cy="2082873"/>
            <a:chOff x="-700198" y="4914865"/>
            <a:chExt cx="5410244" cy="257718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04C039-1801-FE49-A39C-E9834A574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0198" y="4914865"/>
              <a:ext cx="5410244" cy="2577187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FA9B7F3-7D7D-29CB-4C2D-53592B9E7D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60" y="5063648"/>
              <a:ext cx="1991397" cy="265210"/>
            </a:xfrm>
            <a:prstGeom prst="straightConnector1">
              <a:avLst/>
            </a:prstGeom>
            <a:ln w="889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363AB5-9EAD-4EE9-141D-82F7B449EB1C}"/>
                </a:ext>
              </a:extLst>
            </p:cNvPr>
            <p:cNvSpPr txBox="1"/>
            <p:nvPr/>
          </p:nvSpPr>
          <p:spPr>
            <a:xfrm rot="21023157">
              <a:off x="2439759" y="5357603"/>
              <a:ext cx="314798" cy="552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3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6787B4A-21D1-DBC7-E1C9-3EC1555D7EFF}"/>
                </a:ext>
              </a:extLst>
            </p:cNvPr>
            <p:cNvSpPr txBox="1"/>
            <p:nvPr/>
          </p:nvSpPr>
          <p:spPr>
            <a:xfrm rot="20829501">
              <a:off x="1277591" y="6121275"/>
              <a:ext cx="1836221" cy="476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  <a:highlight>
                    <a:srgbClr val="00FFFF"/>
                  </a:highlight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Ti6Al4V</a:t>
              </a: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611" y="8917722"/>
            <a:ext cx="2556995" cy="1978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2" y="4666569"/>
            <a:ext cx="2669935" cy="1924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41"/>
          <p:cNvPicPr/>
          <p:nvPr/>
        </p:nvPicPr>
        <p:blipFill>
          <a:blip r:embed="rId15"/>
          <a:stretch>
            <a:fillRect/>
          </a:stretch>
        </p:blipFill>
        <p:spPr>
          <a:xfrm>
            <a:off x="3434502" y="8642374"/>
            <a:ext cx="2761957" cy="1874973"/>
          </a:xfrm>
          <a:prstGeom prst="rect">
            <a:avLst/>
          </a:prstGeom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767" y="6919441"/>
            <a:ext cx="2771413" cy="154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6535765" y="1955684"/>
            <a:ext cx="2608840" cy="707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lvl="0" algn="ctr"/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I</a:t>
            </a:r>
            <a:r>
              <a:rPr lang="en-US" sz="2000" b="1" baseline="-25000" dirty="0">
                <a:solidFill>
                  <a:prstClr val="black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max</a:t>
            </a:r>
            <a:r>
              <a:rPr lang="en-US" sz="2000" b="1" dirty="0">
                <a:solidFill>
                  <a:prstClr val="black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=26.9 kW/mm</a:t>
            </a:r>
            <a:r>
              <a:rPr lang="en-US" sz="2000" b="1" baseline="30000" dirty="0">
                <a:solidFill>
                  <a:prstClr val="black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076728" y="6467843"/>
            <a:ext cx="2279685" cy="983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r>
              <a:rPr lang="en-US" sz="3100" b="1" dirty="0">
                <a:solidFill>
                  <a:schemeClr val="tx1"/>
                </a:solidFill>
              </a:rPr>
              <a:t>t=5000ms</a:t>
            </a:r>
            <a:endParaRPr lang="en-GB" sz="31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2500131" y="3382155"/>
                <a:ext cx="1064871" cy="9917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4" tIns="45717" rIns="91434" bIns="45717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𝐓𝐢</m:t>
                          </m:r>
                        </m:e>
                        <m:sub>
                          <m:r>
                            <a:rPr lang="en-US" sz="3600" b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3600" b="1">
                          <a:solidFill>
                            <a:schemeClr val="tx1"/>
                          </a:solidFill>
                          <a:latin typeface="Cambria Math"/>
                        </a:rPr>
                        <m:t>𝐂𝐮</m:t>
                      </m:r>
                    </m:oMath>
                  </m:oMathPara>
                </a14:m>
                <a:endParaRPr lang="en-GB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130" y="3382153"/>
                <a:ext cx="1064871" cy="991728"/>
              </a:xfrm>
              <a:prstGeom prst="rect">
                <a:avLst/>
              </a:prstGeom>
              <a:blipFill rotWithShape="1">
                <a:blip r:embed="rId18"/>
                <a:stretch>
                  <a:fillRect l="-10286" r="-37714" b="-55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/>
          <p:cNvSpPr/>
          <p:nvPr/>
        </p:nvSpPr>
        <p:spPr>
          <a:xfrm>
            <a:off x="7408813" y="4324171"/>
            <a:ext cx="1654163" cy="808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r>
              <a:rPr lang="en-US" sz="3100" b="1" dirty="0">
                <a:solidFill>
                  <a:schemeClr val="tx1"/>
                </a:solidFill>
              </a:rPr>
              <a:t>FEA</a:t>
            </a:r>
            <a:endParaRPr lang="en-GB" sz="3100" b="1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53429" y="4040352"/>
            <a:ext cx="2571337" cy="855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Microstructure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055602" y="7983620"/>
            <a:ext cx="2260425" cy="10417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Phase – field simulation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341903" y="8146027"/>
            <a:ext cx="1854556" cy="6101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Anti-Bacteria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69905" y="5641984"/>
            <a:ext cx="2077815" cy="638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Laser  Manufacturing</a:t>
            </a: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263" y="7206907"/>
            <a:ext cx="2036615" cy="1710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Rectangle 51"/>
          <p:cNvSpPr/>
          <p:nvPr/>
        </p:nvSpPr>
        <p:spPr>
          <a:xfrm rot="20618578">
            <a:off x="9189681" y="4951216"/>
            <a:ext cx="1383567" cy="5189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Cu powder bed </a:t>
            </a:r>
            <a:endParaRPr lang="en-GB" sz="2000" b="1" dirty="0">
              <a:solidFill>
                <a:schemeClr val="accent2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9435661" y="3707964"/>
            <a:ext cx="1914857" cy="1131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r>
              <a:rPr lang="en-US" sz="2300" b="1" dirty="0">
                <a:solidFill>
                  <a:schemeClr val="tx1"/>
                </a:solidFill>
              </a:rPr>
              <a:t>Vs=200mm/s</a:t>
            </a:r>
            <a:endParaRPr lang="en-GB" sz="2300" b="1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F9262A-219A-9B64-6AD2-4AFC97C5CD4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989196" y="2367731"/>
            <a:ext cx="2255371" cy="19793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493877-BF36-44F0-4D87-F993B9D444B5}"/>
              </a:ext>
            </a:extLst>
          </p:cNvPr>
          <p:cNvSpPr txBox="1"/>
          <p:nvPr/>
        </p:nvSpPr>
        <p:spPr>
          <a:xfrm>
            <a:off x="-3309273" y="2443664"/>
            <a:ext cx="50626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latin typeface="Play" panose="020B0000000000000000" pitchFamily="34" charset="0"/>
              </a:rPr>
              <a:t>HETEROGENEOUS</a:t>
            </a:r>
          </a:p>
          <a:p>
            <a:pPr algn="ctr"/>
            <a:r>
              <a:rPr lang="en-US" sz="4400" b="1" dirty="0">
                <a:latin typeface="Play" panose="020B0000000000000000" pitchFamily="34" charset="0"/>
              </a:rPr>
              <a:t>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876D1-7CD5-E575-5618-7E57CFA9EA37}"/>
              </a:ext>
            </a:extLst>
          </p:cNvPr>
          <p:cNvSpPr txBox="1"/>
          <p:nvPr/>
        </p:nvSpPr>
        <p:spPr>
          <a:xfrm>
            <a:off x="-2911728" y="9249942"/>
            <a:ext cx="42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latin typeface="Play" panose="020B0000000000000000" pitchFamily="34" charset="0"/>
              </a:rPr>
              <a:t>BIOMATERIALS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0C7688-6B93-50C5-32D4-DCF62C15E55B}"/>
              </a:ext>
            </a:extLst>
          </p:cNvPr>
          <p:cNvSpPr txBox="1"/>
          <p:nvPr/>
        </p:nvSpPr>
        <p:spPr>
          <a:xfrm>
            <a:off x="12589082" y="2443664"/>
            <a:ext cx="50337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latin typeface="Play" panose="020B0000000000000000" pitchFamily="34" charset="0"/>
              </a:rPr>
              <a:t>SUPER-GAUSSIAN</a:t>
            </a:r>
          </a:p>
          <a:p>
            <a:pPr algn="ctr"/>
            <a:r>
              <a:rPr lang="en-US" sz="4400" b="1" dirty="0">
                <a:latin typeface="Play" panose="020B0000000000000000" pitchFamily="34" charset="0"/>
              </a:rPr>
              <a:t>HEAT SOURCE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35477-6257-0C6F-17B0-11FD750819BE}"/>
              </a:ext>
            </a:extLst>
          </p:cNvPr>
          <p:cNvSpPr txBox="1"/>
          <p:nvPr/>
        </p:nvSpPr>
        <p:spPr>
          <a:xfrm>
            <a:off x="13489167" y="8911387"/>
            <a:ext cx="32335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latin typeface="Play" panose="020B0000000000000000" pitchFamily="34" charset="0"/>
              </a:rPr>
              <a:t>INTERFACE</a:t>
            </a:r>
          </a:p>
          <a:p>
            <a:pPr algn="ctr"/>
            <a:r>
              <a:rPr lang="en-US" sz="4400" b="1" dirty="0">
                <a:latin typeface="Play" panose="020B0000000000000000" pitchFamily="34" charset="0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4260170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03B4958D-563F-C662-177D-6B854F70A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369" y="3494693"/>
            <a:ext cx="7122938" cy="52861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B47A12-134B-D665-96D3-84CE531C5AC9}"/>
              </a:ext>
            </a:extLst>
          </p:cNvPr>
          <p:cNvSpPr txBox="1"/>
          <p:nvPr/>
        </p:nvSpPr>
        <p:spPr>
          <a:xfrm>
            <a:off x="3080273" y="861143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20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1E2942-CF59-4F7F-5EC2-81F92CDF472E}"/>
              </a:ext>
            </a:extLst>
          </p:cNvPr>
          <p:cNvSpPr txBox="1"/>
          <p:nvPr/>
        </p:nvSpPr>
        <p:spPr>
          <a:xfrm>
            <a:off x="4496819" y="861143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40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D3F6D0-E39E-534E-523F-3C3163C7A851}"/>
              </a:ext>
            </a:extLst>
          </p:cNvPr>
          <p:cNvSpPr txBox="1"/>
          <p:nvPr/>
        </p:nvSpPr>
        <p:spPr>
          <a:xfrm>
            <a:off x="5913365" y="861143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60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459F72-DDC5-A709-B436-3AC470A07429}"/>
              </a:ext>
            </a:extLst>
          </p:cNvPr>
          <p:cNvSpPr txBox="1"/>
          <p:nvPr/>
        </p:nvSpPr>
        <p:spPr>
          <a:xfrm>
            <a:off x="7329911" y="861143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80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C5D490-57DE-0AFC-4487-ACDF03EFF9B4}"/>
              </a:ext>
            </a:extLst>
          </p:cNvPr>
          <p:cNvSpPr txBox="1"/>
          <p:nvPr/>
        </p:nvSpPr>
        <p:spPr>
          <a:xfrm>
            <a:off x="8621766" y="8611430"/>
            <a:ext cx="9637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100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2B193C-B60B-675D-B2D9-F9E5BD292C48}"/>
              </a:ext>
            </a:extLst>
          </p:cNvPr>
          <p:cNvSpPr txBox="1"/>
          <p:nvPr/>
        </p:nvSpPr>
        <p:spPr>
          <a:xfrm>
            <a:off x="2715369" y="4354600"/>
            <a:ext cx="248016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000FF"/>
                </a:solidFill>
              </a:rPr>
              <a:t>(i) Ti-Al-V-Cu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658FCF-9D73-9A32-4BD1-CE66D6782FDA}"/>
              </a:ext>
            </a:extLst>
          </p:cNvPr>
          <p:cNvSpPr txBox="1"/>
          <p:nvPr/>
        </p:nvSpPr>
        <p:spPr>
          <a:xfrm>
            <a:off x="2715369" y="5993055"/>
            <a:ext cx="216597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0000"/>
                </a:solidFill>
              </a:rPr>
              <a:t>(ii) Ti6Al4V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3BB533-B283-6BE8-02EE-FEE744A28E9E}"/>
              </a:ext>
            </a:extLst>
          </p:cNvPr>
          <p:cNvSpPr txBox="1"/>
          <p:nvPr/>
        </p:nvSpPr>
        <p:spPr>
          <a:xfrm>
            <a:off x="2715369" y="7896669"/>
            <a:ext cx="283840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038218"/>
                </a:solidFill>
              </a:rPr>
              <a:t>(iii) Cu powder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BFB0EF-DB54-02E4-2941-084506EFDAB5}"/>
                  </a:ext>
                </a:extLst>
              </p:cNvPr>
              <p:cNvSpPr/>
              <p:nvPr/>
            </p:nvSpPr>
            <p:spPr>
              <a:xfrm>
                <a:off x="8607477" y="3665639"/>
                <a:ext cx="901191" cy="584767"/>
              </a:xfrm>
              <a:prstGeom prst="rect">
                <a:avLst/>
              </a:prstGeom>
            </p:spPr>
            <p:txBody>
              <a:bodyPr wrap="none" lIns="91431" tIns="45716" rIns="91431" bIns="45716">
                <a:spAutoFit/>
              </a:bodyPr>
              <a:lstStyle/>
              <a:p>
                <a:pPr lvl="0"/>
                <a:r>
                  <a:rPr lang="en-GB" sz="3200" b="1" dirty="0">
                    <a:solidFill>
                      <a:prstClr val="black"/>
                    </a:solidFill>
                  </a:rPr>
                  <a:t>Ti</a:t>
                </a:r>
                <a:r>
                  <a:rPr lang="en-GB" sz="3200" b="1" dirty="0">
                    <a:solidFill>
                      <a:prstClr val="black"/>
                    </a:solidFill>
                    <a:latin typeface="Arial Black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GB" sz="3200" b="1" i="1">
                        <a:solidFill>
                          <a:prstClr val="black"/>
                        </a:solidFill>
                        <a:latin typeface="Cambria Math"/>
                      </a:rPr>
                      <m:t>𝜶</m:t>
                    </m:r>
                  </m:oMath>
                </a14:m>
                <a:endParaRPr lang="en-GB" sz="3200" b="1" dirty="0">
                  <a:solidFill>
                    <a:prstClr val="black"/>
                  </a:solidFill>
                  <a:latin typeface="Arial Black" pitchFamily="34" charset="0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BFB0EF-DB54-02E4-2941-084506EFD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477" y="3665639"/>
                <a:ext cx="901191" cy="584767"/>
              </a:xfrm>
              <a:prstGeom prst="rect">
                <a:avLst/>
              </a:prstGeom>
              <a:blipFill>
                <a:blip r:embed="rId4"/>
                <a:stretch>
                  <a:fillRect l="-17568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4D8E18D-3715-D4C9-6487-5516EF853917}"/>
                  </a:ext>
                </a:extLst>
              </p:cNvPr>
              <p:cNvSpPr/>
              <p:nvPr/>
            </p:nvSpPr>
            <p:spPr>
              <a:xfrm>
                <a:off x="8612286" y="4225648"/>
                <a:ext cx="891573" cy="584767"/>
              </a:xfrm>
              <a:prstGeom prst="rect">
                <a:avLst/>
              </a:prstGeom>
            </p:spPr>
            <p:txBody>
              <a:bodyPr wrap="none" lIns="91431" tIns="45716" rIns="91431" bIns="45716">
                <a:spAutoFit/>
              </a:bodyPr>
              <a:lstStyle/>
              <a:p>
                <a:pPr lvl="0"/>
                <a:r>
                  <a:rPr lang="en-GB" sz="3200" b="1" dirty="0">
                    <a:solidFill>
                      <a:prstClr val="black"/>
                    </a:solidFill>
                  </a:rPr>
                  <a:t>Ti-</a:t>
                </a:r>
                <a14:m>
                  <m:oMath xmlns:m="http://schemas.openxmlformats.org/officeDocument/2006/math">
                    <m:r>
                      <a:rPr lang="en-GB" sz="3200" b="1" i="1">
                        <a:solidFill>
                          <a:prstClr val="black"/>
                        </a:solidFill>
                        <a:latin typeface="Cambria Math"/>
                      </a:rPr>
                      <m:t>𝜷</m:t>
                    </m:r>
                  </m:oMath>
                </a14:m>
                <a:endParaRPr lang="en-GB" sz="3200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4D8E18D-3715-D4C9-6487-5516EF8539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286" y="4225648"/>
                <a:ext cx="891573" cy="584767"/>
              </a:xfrm>
              <a:prstGeom prst="rect">
                <a:avLst/>
              </a:prstGeom>
              <a:blipFill>
                <a:blip r:embed="rId5"/>
                <a:stretch>
                  <a:fillRect l="-17808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BFC7FC06-9DE9-7DC1-4ACB-6FF66F5E33F3}"/>
              </a:ext>
            </a:extLst>
          </p:cNvPr>
          <p:cNvSpPr/>
          <p:nvPr/>
        </p:nvSpPr>
        <p:spPr>
          <a:xfrm>
            <a:off x="8621766" y="4785658"/>
            <a:ext cx="1066299" cy="58476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lvl="0"/>
            <a:r>
              <a:rPr lang="en-GB" sz="3200" b="1" dirty="0">
                <a:solidFill>
                  <a:prstClr val="black"/>
                </a:solidFill>
              </a:rPr>
              <a:t>Ti</a:t>
            </a:r>
            <a:r>
              <a:rPr lang="en-GB" sz="3200" b="1" baseline="-25000" dirty="0">
                <a:solidFill>
                  <a:prstClr val="black"/>
                </a:solidFill>
              </a:rPr>
              <a:t>2</a:t>
            </a:r>
            <a:r>
              <a:rPr lang="en-GB" sz="3200" b="1" dirty="0">
                <a:solidFill>
                  <a:prstClr val="black"/>
                </a:solidFill>
              </a:rPr>
              <a:t>Cu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76C4F4C-FA9E-513B-5FD5-568C68F22040}"/>
              </a:ext>
            </a:extLst>
          </p:cNvPr>
          <p:cNvGrpSpPr/>
          <p:nvPr/>
        </p:nvGrpSpPr>
        <p:grpSpPr>
          <a:xfrm>
            <a:off x="5128203" y="8998645"/>
            <a:ext cx="2492016" cy="923322"/>
            <a:chOff x="3603984" y="10859112"/>
            <a:chExt cx="2492016" cy="9233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3ED903CA-E9D3-7536-7D46-14ABDB239AA6}"/>
                    </a:ext>
                  </a:extLst>
                </p:cNvPr>
                <p:cNvSpPr/>
                <p:nvPr/>
              </p:nvSpPr>
              <p:spPr>
                <a:xfrm>
                  <a:off x="3603984" y="10859112"/>
                  <a:ext cx="968517" cy="923322"/>
                </a:xfrm>
                <a:prstGeom prst="rect">
                  <a:avLst/>
                </a:prstGeom>
              </p:spPr>
              <p:txBody>
                <a:bodyPr wrap="none" lIns="91431" tIns="45716" rIns="91431" bIns="45716">
                  <a:spAutoFit/>
                </a:bodyPr>
                <a:lstStyle/>
                <a:p>
                  <a:pPr lvl="0"/>
                  <a:r>
                    <a:rPr lang="en-GB" sz="5400" b="1" dirty="0">
                      <a:solidFill>
                        <a:prstClr val="black"/>
                      </a:solidFill>
                    </a:rPr>
                    <a:t>2</a:t>
                  </a:r>
                  <a14:m>
                    <m:oMath xmlns:m="http://schemas.openxmlformats.org/officeDocument/2006/math">
                      <m:r>
                        <a:rPr lang="en-GB" sz="5400" b="1" i="1">
                          <a:solidFill>
                            <a:prstClr val="black"/>
                          </a:solidFill>
                          <a:latin typeface="Cambria Math"/>
                        </a:rPr>
                        <m:t>𝜽</m:t>
                      </m:r>
                    </m:oMath>
                  </a14:m>
                  <a:endParaRPr lang="en-GB" sz="5400" b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3ED903CA-E9D3-7536-7D46-14ABDB239A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3984" y="10859112"/>
                  <a:ext cx="968517" cy="923322"/>
                </a:xfrm>
                <a:prstGeom prst="rect">
                  <a:avLst/>
                </a:prstGeom>
                <a:blipFill>
                  <a:blip r:embed="rId14"/>
                  <a:stretch>
                    <a:fillRect l="-33962" t="-17763" b="-394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85E1AF9-B644-289F-B34D-5E3D40907D8D}"/>
                </a:ext>
              </a:extLst>
            </p:cNvPr>
            <p:cNvCxnSpPr>
              <a:cxnSpLocks/>
            </p:cNvCxnSpPr>
            <p:nvPr/>
          </p:nvCxnSpPr>
          <p:spPr>
            <a:xfrm>
              <a:off x="4618341" y="11320773"/>
              <a:ext cx="1477659" cy="0"/>
            </a:xfrm>
            <a:prstGeom prst="straightConnector1">
              <a:avLst/>
            </a:prstGeom>
            <a:ln w="1143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C34D698-A9C0-2B6F-D6CD-1567A00A4EC5}"/>
              </a:ext>
            </a:extLst>
          </p:cNvPr>
          <p:cNvGrpSpPr/>
          <p:nvPr/>
        </p:nvGrpSpPr>
        <p:grpSpPr>
          <a:xfrm>
            <a:off x="2047900" y="3692731"/>
            <a:ext cx="584767" cy="4615019"/>
            <a:chOff x="-153029" y="152400"/>
            <a:chExt cx="584767" cy="324473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0297FAA-9F7E-AABD-9EC7-4AF56FC4BFED}"/>
                </a:ext>
              </a:extLst>
            </p:cNvPr>
            <p:cNvSpPr/>
            <p:nvPr/>
          </p:nvSpPr>
          <p:spPr>
            <a:xfrm rot="16200000">
              <a:off x="-1024421" y="1940972"/>
              <a:ext cx="2327552" cy="584767"/>
            </a:xfrm>
            <a:prstGeom prst="rect">
              <a:avLst/>
            </a:prstGeom>
          </p:spPr>
          <p:txBody>
            <a:bodyPr wrap="none" lIns="91431" tIns="45716" rIns="91431" bIns="45716">
              <a:spAutoFit/>
            </a:bodyPr>
            <a:lstStyle/>
            <a:p>
              <a:pPr lvl="0"/>
              <a:r>
                <a:rPr lang="en-GB" sz="3200" b="1" dirty="0">
                  <a:solidFill>
                    <a:prstClr val="black"/>
                  </a:solidFill>
                  <a:latin typeface="Arial Black" pitchFamily="34" charset="0"/>
                </a:rPr>
                <a:t>Intensity [a.u]</a:t>
              </a:r>
            </a:p>
          </p:txBody>
        </p:sp>
        <p:cxnSp>
          <p:nvCxnSpPr>
            <p:cNvPr id="1024" name="Straight Arrow Connector 1023">
              <a:extLst>
                <a:ext uri="{FF2B5EF4-FFF2-40B4-BE49-F238E27FC236}">
                  <a16:creationId xmlns:a16="http://schemas.microsoft.com/office/drawing/2014/main" id="{F60F8BF1-6370-BB80-3C5E-25827EEFD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993" y="152400"/>
              <a:ext cx="0" cy="819805"/>
            </a:xfrm>
            <a:prstGeom prst="straightConnector1">
              <a:avLst/>
            </a:prstGeom>
            <a:ln w="1016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tar: 6 Points 6">
            <a:extLst>
              <a:ext uri="{FF2B5EF4-FFF2-40B4-BE49-F238E27FC236}">
                <a16:creationId xmlns:a16="http://schemas.microsoft.com/office/drawing/2014/main" id="{6BBD7D22-C51C-8EF2-E3F8-E565F1C79E2A}"/>
              </a:ext>
            </a:extLst>
          </p:cNvPr>
          <p:cNvSpPr/>
          <p:nvPr/>
        </p:nvSpPr>
        <p:spPr>
          <a:xfrm>
            <a:off x="5120620" y="5561783"/>
            <a:ext cx="197607" cy="197607"/>
          </a:xfrm>
          <a:prstGeom prst="star6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6 Points 10">
            <a:extLst>
              <a:ext uri="{FF2B5EF4-FFF2-40B4-BE49-F238E27FC236}">
                <a16:creationId xmlns:a16="http://schemas.microsoft.com/office/drawing/2014/main" id="{309BC729-E764-2B8B-31DE-2559099D1704}"/>
              </a:ext>
            </a:extLst>
          </p:cNvPr>
          <p:cNvSpPr/>
          <p:nvPr/>
        </p:nvSpPr>
        <p:spPr>
          <a:xfrm>
            <a:off x="5282344" y="5855454"/>
            <a:ext cx="197607" cy="197607"/>
          </a:xfrm>
          <a:prstGeom prst="star6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6 Points 12">
            <a:extLst>
              <a:ext uri="{FF2B5EF4-FFF2-40B4-BE49-F238E27FC236}">
                <a16:creationId xmlns:a16="http://schemas.microsoft.com/office/drawing/2014/main" id="{40697CAC-AEC0-B6A0-9797-D5CB849CC446}"/>
              </a:ext>
            </a:extLst>
          </p:cNvPr>
          <p:cNvSpPr/>
          <p:nvPr/>
        </p:nvSpPr>
        <p:spPr>
          <a:xfrm>
            <a:off x="6365219" y="6373392"/>
            <a:ext cx="197607" cy="197607"/>
          </a:xfrm>
          <a:prstGeom prst="star6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6 Points 13">
            <a:extLst>
              <a:ext uri="{FF2B5EF4-FFF2-40B4-BE49-F238E27FC236}">
                <a16:creationId xmlns:a16="http://schemas.microsoft.com/office/drawing/2014/main" id="{3E6B6145-6689-7088-0FA3-F75101CC2D10}"/>
              </a:ext>
            </a:extLst>
          </p:cNvPr>
          <p:cNvSpPr/>
          <p:nvPr/>
        </p:nvSpPr>
        <p:spPr>
          <a:xfrm>
            <a:off x="7263361" y="6546499"/>
            <a:ext cx="197607" cy="197607"/>
          </a:xfrm>
          <a:prstGeom prst="star6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6 Points 14">
            <a:extLst>
              <a:ext uri="{FF2B5EF4-FFF2-40B4-BE49-F238E27FC236}">
                <a16:creationId xmlns:a16="http://schemas.microsoft.com/office/drawing/2014/main" id="{F9A384FB-BBFA-88F6-69F5-5F9F46693CEE}"/>
              </a:ext>
            </a:extLst>
          </p:cNvPr>
          <p:cNvSpPr/>
          <p:nvPr/>
        </p:nvSpPr>
        <p:spPr>
          <a:xfrm>
            <a:off x="7935146" y="5855454"/>
            <a:ext cx="197607" cy="197607"/>
          </a:xfrm>
          <a:prstGeom prst="star6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6 Points 16">
            <a:extLst>
              <a:ext uri="{FF2B5EF4-FFF2-40B4-BE49-F238E27FC236}">
                <a16:creationId xmlns:a16="http://schemas.microsoft.com/office/drawing/2014/main" id="{28A2E49C-0EC0-1A57-F2B3-01D7F443ACA5}"/>
              </a:ext>
            </a:extLst>
          </p:cNvPr>
          <p:cNvSpPr/>
          <p:nvPr/>
        </p:nvSpPr>
        <p:spPr>
          <a:xfrm>
            <a:off x="8468283" y="6553693"/>
            <a:ext cx="197607" cy="197607"/>
          </a:xfrm>
          <a:prstGeom prst="star6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ar: 6 Points 23">
            <a:extLst>
              <a:ext uri="{FF2B5EF4-FFF2-40B4-BE49-F238E27FC236}">
                <a16:creationId xmlns:a16="http://schemas.microsoft.com/office/drawing/2014/main" id="{3E040968-2909-45A1-A78F-1144D8C84351}"/>
              </a:ext>
            </a:extLst>
          </p:cNvPr>
          <p:cNvSpPr/>
          <p:nvPr/>
        </p:nvSpPr>
        <p:spPr>
          <a:xfrm>
            <a:off x="8993058" y="6661390"/>
            <a:ext cx="197607" cy="197607"/>
          </a:xfrm>
          <a:prstGeom prst="star6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6 Points 26">
            <a:extLst>
              <a:ext uri="{FF2B5EF4-FFF2-40B4-BE49-F238E27FC236}">
                <a16:creationId xmlns:a16="http://schemas.microsoft.com/office/drawing/2014/main" id="{1772322C-5782-29E1-75FC-13BA0A2309E3}"/>
              </a:ext>
            </a:extLst>
          </p:cNvPr>
          <p:cNvSpPr/>
          <p:nvPr/>
        </p:nvSpPr>
        <p:spPr>
          <a:xfrm>
            <a:off x="8591148" y="6717597"/>
            <a:ext cx="197607" cy="197607"/>
          </a:xfrm>
          <a:prstGeom prst="star6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ar: 6 Points 28">
            <a:extLst>
              <a:ext uri="{FF2B5EF4-FFF2-40B4-BE49-F238E27FC236}">
                <a16:creationId xmlns:a16="http://schemas.microsoft.com/office/drawing/2014/main" id="{81A66384-28ED-E851-4D0F-EEFB56245D2D}"/>
              </a:ext>
            </a:extLst>
          </p:cNvPr>
          <p:cNvSpPr/>
          <p:nvPr/>
        </p:nvSpPr>
        <p:spPr>
          <a:xfrm>
            <a:off x="4851504" y="6519990"/>
            <a:ext cx="197607" cy="197607"/>
          </a:xfrm>
          <a:prstGeom prst="star6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Merge 30">
            <a:extLst>
              <a:ext uri="{FF2B5EF4-FFF2-40B4-BE49-F238E27FC236}">
                <a16:creationId xmlns:a16="http://schemas.microsoft.com/office/drawing/2014/main" id="{1D5FF109-9109-5F15-E694-029B042F4CD5}"/>
              </a:ext>
            </a:extLst>
          </p:cNvPr>
          <p:cNvSpPr/>
          <p:nvPr/>
        </p:nvSpPr>
        <p:spPr>
          <a:xfrm>
            <a:off x="5159725" y="6624331"/>
            <a:ext cx="220864" cy="220864"/>
          </a:xfrm>
          <a:prstGeom prst="flowChartMerg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lowchart: Decision 59">
            <a:extLst>
              <a:ext uri="{FF2B5EF4-FFF2-40B4-BE49-F238E27FC236}">
                <a16:creationId xmlns:a16="http://schemas.microsoft.com/office/drawing/2014/main" id="{DA014BB5-4FEF-3FA4-19BB-CC4264610430}"/>
              </a:ext>
            </a:extLst>
          </p:cNvPr>
          <p:cNvSpPr/>
          <p:nvPr/>
        </p:nvSpPr>
        <p:spPr>
          <a:xfrm>
            <a:off x="6162873" y="5328844"/>
            <a:ext cx="197606" cy="251534"/>
          </a:xfrm>
          <a:prstGeom prst="flowChartDecision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Decision 60">
            <a:extLst>
              <a:ext uri="{FF2B5EF4-FFF2-40B4-BE49-F238E27FC236}">
                <a16:creationId xmlns:a16="http://schemas.microsoft.com/office/drawing/2014/main" id="{5F83D9D1-D681-3734-29C8-262DFD315D43}"/>
              </a:ext>
            </a:extLst>
          </p:cNvPr>
          <p:cNvSpPr/>
          <p:nvPr/>
        </p:nvSpPr>
        <p:spPr>
          <a:xfrm>
            <a:off x="6297904" y="5338733"/>
            <a:ext cx="197606" cy="251534"/>
          </a:xfrm>
          <a:prstGeom prst="flowChartDecision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Flowchart: Decision 1024">
            <a:extLst>
              <a:ext uri="{FF2B5EF4-FFF2-40B4-BE49-F238E27FC236}">
                <a16:creationId xmlns:a16="http://schemas.microsoft.com/office/drawing/2014/main" id="{663F99D8-42A8-6A98-6EFE-98E52F82CEC3}"/>
              </a:ext>
            </a:extLst>
          </p:cNvPr>
          <p:cNvSpPr/>
          <p:nvPr/>
        </p:nvSpPr>
        <p:spPr>
          <a:xfrm>
            <a:off x="7191564" y="5328675"/>
            <a:ext cx="197606" cy="251534"/>
          </a:xfrm>
          <a:prstGeom prst="flowChartDecision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Flowchart: Decision 1026">
            <a:extLst>
              <a:ext uri="{FF2B5EF4-FFF2-40B4-BE49-F238E27FC236}">
                <a16:creationId xmlns:a16="http://schemas.microsoft.com/office/drawing/2014/main" id="{26CE30A8-5D4F-7CDE-AC85-16050E4AB85B}"/>
              </a:ext>
            </a:extLst>
          </p:cNvPr>
          <p:cNvSpPr/>
          <p:nvPr/>
        </p:nvSpPr>
        <p:spPr>
          <a:xfrm>
            <a:off x="9281073" y="5328497"/>
            <a:ext cx="197606" cy="251534"/>
          </a:xfrm>
          <a:prstGeom prst="flowChartDecision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Flowchart: Decision 1027">
            <a:extLst>
              <a:ext uri="{FF2B5EF4-FFF2-40B4-BE49-F238E27FC236}">
                <a16:creationId xmlns:a16="http://schemas.microsoft.com/office/drawing/2014/main" id="{B30089E0-39B3-FA4B-D40D-2391E2961D5B}"/>
              </a:ext>
            </a:extLst>
          </p:cNvPr>
          <p:cNvSpPr/>
          <p:nvPr/>
        </p:nvSpPr>
        <p:spPr>
          <a:xfrm>
            <a:off x="8362483" y="4952274"/>
            <a:ext cx="197606" cy="251534"/>
          </a:xfrm>
          <a:prstGeom prst="flowChartDecision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Star: 6 Points 1028">
            <a:extLst>
              <a:ext uri="{FF2B5EF4-FFF2-40B4-BE49-F238E27FC236}">
                <a16:creationId xmlns:a16="http://schemas.microsoft.com/office/drawing/2014/main" id="{278E4BE3-2B9E-B36F-C1F0-834DCCF603EA}"/>
              </a:ext>
            </a:extLst>
          </p:cNvPr>
          <p:cNvSpPr/>
          <p:nvPr/>
        </p:nvSpPr>
        <p:spPr>
          <a:xfrm>
            <a:off x="5406176" y="4591561"/>
            <a:ext cx="197607" cy="197607"/>
          </a:xfrm>
          <a:prstGeom prst="star6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Star: 6 Points 1029">
            <a:extLst>
              <a:ext uri="{FF2B5EF4-FFF2-40B4-BE49-F238E27FC236}">
                <a16:creationId xmlns:a16="http://schemas.microsoft.com/office/drawing/2014/main" id="{88808919-58B9-8C80-D45B-8BEDC24B602E}"/>
              </a:ext>
            </a:extLst>
          </p:cNvPr>
          <p:cNvSpPr/>
          <p:nvPr/>
        </p:nvSpPr>
        <p:spPr>
          <a:xfrm>
            <a:off x="5102054" y="5163537"/>
            <a:ext cx="197607" cy="197607"/>
          </a:xfrm>
          <a:prstGeom prst="star6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Star: 6 Points 1030">
            <a:extLst>
              <a:ext uri="{FF2B5EF4-FFF2-40B4-BE49-F238E27FC236}">
                <a16:creationId xmlns:a16="http://schemas.microsoft.com/office/drawing/2014/main" id="{B884EC65-1ABA-5BFC-8C28-1FDE79EE4E1E}"/>
              </a:ext>
            </a:extLst>
          </p:cNvPr>
          <p:cNvSpPr/>
          <p:nvPr/>
        </p:nvSpPr>
        <p:spPr>
          <a:xfrm>
            <a:off x="8362482" y="3859219"/>
            <a:ext cx="197607" cy="197607"/>
          </a:xfrm>
          <a:prstGeom prst="star6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Flowchart: Decision 1033">
            <a:extLst>
              <a:ext uri="{FF2B5EF4-FFF2-40B4-BE49-F238E27FC236}">
                <a16:creationId xmlns:a16="http://schemas.microsoft.com/office/drawing/2014/main" id="{57D4F564-B696-FE5A-BCAF-7F22718575E2}"/>
              </a:ext>
            </a:extLst>
          </p:cNvPr>
          <p:cNvSpPr/>
          <p:nvPr/>
        </p:nvSpPr>
        <p:spPr>
          <a:xfrm>
            <a:off x="3291975" y="5244658"/>
            <a:ext cx="197606" cy="251534"/>
          </a:xfrm>
          <a:prstGeom prst="flowChartDecision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Flowchart: Merge 1034">
            <a:extLst>
              <a:ext uri="{FF2B5EF4-FFF2-40B4-BE49-F238E27FC236}">
                <a16:creationId xmlns:a16="http://schemas.microsoft.com/office/drawing/2014/main" id="{C2BFCFE8-EC80-A999-FFB2-BA9F432F399C}"/>
              </a:ext>
            </a:extLst>
          </p:cNvPr>
          <p:cNvSpPr/>
          <p:nvPr/>
        </p:nvSpPr>
        <p:spPr>
          <a:xfrm>
            <a:off x="8362482" y="4407599"/>
            <a:ext cx="220864" cy="220864"/>
          </a:xfrm>
          <a:prstGeom prst="flowChartMerg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250D3C17-9A58-A08D-AADB-FAE785881658}"/>
              </a:ext>
            </a:extLst>
          </p:cNvPr>
          <p:cNvSpPr/>
          <p:nvPr/>
        </p:nvSpPr>
        <p:spPr>
          <a:xfrm rot="16200000">
            <a:off x="5395420" y="7238416"/>
            <a:ext cx="957295" cy="523212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lvl="0"/>
            <a:r>
              <a:rPr lang="en-GB" sz="2800" b="1" dirty="0">
                <a:solidFill>
                  <a:srgbClr val="038218"/>
                </a:solidFill>
              </a:rPr>
              <a:t>(022)</a:t>
            </a:r>
            <a:endParaRPr lang="en-GB" sz="2800" b="1" dirty="0">
              <a:solidFill>
                <a:srgbClr val="038218"/>
              </a:solidFill>
              <a:latin typeface="Arial Black" pitchFamily="34" charset="0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EB519482-2DDB-3AAF-1BD3-6C51465D8BEC}"/>
              </a:ext>
            </a:extLst>
          </p:cNvPr>
          <p:cNvSpPr/>
          <p:nvPr/>
        </p:nvSpPr>
        <p:spPr>
          <a:xfrm rot="16200000">
            <a:off x="6044635" y="7719464"/>
            <a:ext cx="957295" cy="523212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lvl="0"/>
            <a:r>
              <a:rPr lang="en-GB" sz="2800" b="1" dirty="0">
                <a:solidFill>
                  <a:srgbClr val="038218"/>
                </a:solidFill>
              </a:rPr>
              <a:t>(002)</a:t>
            </a:r>
            <a:endParaRPr lang="en-GB" sz="2800" b="1" dirty="0">
              <a:solidFill>
                <a:srgbClr val="038218"/>
              </a:solidFill>
              <a:latin typeface="Arial Black" pitchFamily="34" charset="0"/>
            </a:endParaRP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3E6FA13B-C286-482D-4F53-DF0593ED9273}"/>
              </a:ext>
            </a:extLst>
          </p:cNvPr>
          <p:cNvSpPr/>
          <p:nvPr/>
        </p:nvSpPr>
        <p:spPr>
          <a:xfrm rot="16200000">
            <a:off x="8112501" y="7760088"/>
            <a:ext cx="957295" cy="523212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lvl="0"/>
            <a:r>
              <a:rPr lang="en-GB" sz="2800" b="1" dirty="0">
                <a:solidFill>
                  <a:srgbClr val="038218"/>
                </a:solidFill>
              </a:rPr>
              <a:t>(111)</a:t>
            </a:r>
            <a:endParaRPr lang="en-GB" sz="2800" b="1" dirty="0">
              <a:solidFill>
                <a:srgbClr val="038218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158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98B8ABD6-BDE1-B564-0C33-81B83DBC218F}"/>
              </a:ext>
            </a:extLst>
          </p:cNvPr>
          <p:cNvGrpSpPr/>
          <p:nvPr/>
        </p:nvGrpSpPr>
        <p:grpSpPr>
          <a:xfrm>
            <a:off x="8408613" y="-172891"/>
            <a:ext cx="6459419" cy="5519851"/>
            <a:chOff x="9039199" y="2657900"/>
            <a:chExt cx="4176571" cy="349569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17DE0B99-A0F5-F48A-FE72-884A04672B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3245" y="2657900"/>
              <a:ext cx="3782525" cy="3114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2CB4F63-8071-F5A5-F145-F005181E55CE}"/>
                </a:ext>
              </a:extLst>
            </p:cNvPr>
            <p:cNvGrpSpPr/>
            <p:nvPr/>
          </p:nvGrpSpPr>
          <p:grpSpPr>
            <a:xfrm>
              <a:off x="10721385" y="5630378"/>
              <a:ext cx="1193148" cy="523212"/>
              <a:chOff x="1626252" y="3286957"/>
              <a:chExt cx="1193148" cy="5232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421DC8DC-656F-031F-62B4-DFFA8709A1B5}"/>
                      </a:ext>
                    </a:extLst>
                  </p:cNvPr>
                  <p:cNvSpPr/>
                  <p:nvPr/>
                </p:nvSpPr>
                <p:spPr>
                  <a:xfrm>
                    <a:off x="1626252" y="3286957"/>
                    <a:ext cx="591811" cy="523212"/>
                  </a:xfrm>
                  <a:prstGeom prst="rect">
                    <a:avLst/>
                  </a:prstGeom>
                </p:spPr>
                <p:txBody>
                  <a:bodyPr wrap="none" lIns="91431" tIns="45716" rIns="91431" bIns="45716">
                    <a:spAutoFit/>
                  </a:bodyPr>
                  <a:lstStyle/>
                  <a:p>
                    <a:pPr lvl="0"/>
                    <a:r>
                      <a:rPr lang="en-GB" sz="2800" b="1" dirty="0">
                        <a:solidFill>
                          <a:prstClr val="black"/>
                        </a:solidFill>
                      </a:rPr>
                      <a:t>2</a:t>
                    </a:r>
                    <a14:m>
                      <m:oMath xmlns:m="http://schemas.openxmlformats.org/officeDocument/2006/math">
                        <m:r>
                          <a:rPr lang="en-GB" sz="2800" b="1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𝜽</m:t>
                        </m:r>
                      </m:oMath>
                    </a14:m>
                    <a:endParaRPr lang="en-GB" sz="2800" b="1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421DC8DC-656F-031F-62B4-DFFA8709A1B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26252" y="3286957"/>
                    <a:ext cx="591811" cy="52321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3333" t="-740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95ABC9D-CB77-9E19-2748-87345F9E4F1D}"/>
                  </a:ext>
                </a:extLst>
              </p:cNvPr>
              <p:cNvCxnSpPr/>
              <p:nvPr/>
            </p:nvCxnSpPr>
            <p:spPr>
              <a:xfrm>
                <a:off x="2218063" y="3548563"/>
                <a:ext cx="601337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2C6CB64-EECB-403D-A0EC-97E7E1867ABE}"/>
                </a:ext>
              </a:extLst>
            </p:cNvPr>
            <p:cNvGrpSpPr/>
            <p:nvPr/>
          </p:nvGrpSpPr>
          <p:grpSpPr>
            <a:xfrm>
              <a:off x="9039199" y="2804451"/>
              <a:ext cx="400101" cy="2602306"/>
              <a:chOff x="-60697" y="152400"/>
              <a:chExt cx="400101" cy="260230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ED216C-71A2-5862-F494-B4416CE7C31A}"/>
                  </a:ext>
                </a:extLst>
              </p:cNvPr>
              <p:cNvSpPr/>
              <p:nvPr/>
            </p:nvSpPr>
            <p:spPr>
              <a:xfrm rot="16200000">
                <a:off x="-929199" y="1486103"/>
                <a:ext cx="2137105" cy="400101"/>
              </a:xfrm>
              <a:prstGeom prst="rect">
                <a:avLst/>
              </a:prstGeom>
            </p:spPr>
            <p:txBody>
              <a:bodyPr wrap="none" lIns="91431" tIns="45716" rIns="91431" bIns="45716">
                <a:spAutoFit/>
              </a:bodyPr>
              <a:lstStyle/>
              <a:p>
                <a:pPr lvl="0"/>
                <a:r>
                  <a:rPr lang="en-GB" sz="2000" b="1" dirty="0">
                    <a:solidFill>
                      <a:prstClr val="black"/>
                    </a:solidFill>
                    <a:latin typeface="Arial Black" pitchFamily="34" charset="0"/>
                  </a:rPr>
                  <a:t>Intensity [a.u]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B7E0331-7827-0710-D8EE-5D6269DF7117}"/>
                  </a:ext>
                </a:extLst>
              </p:cNvPr>
              <p:cNvCxnSpPr/>
              <p:nvPr/>
            </p:nvCxnSpPr>
            <p:spPr>
              <a:xfrm flipV="1">
                <a:off x="158993" y="152400"/>
                <a:ext cx="0" cy="46520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53F886A-8285-617D-15F8-5D641CA7A6E9}"/>
                    </a:ext>
                  </a:extLst>
                </p:cNvPr>
                <p:cNvSpPr/>
                <p:nvPr/>
              </p:nvSpPr>
              <p:spPr>
                <a:xfrm>
                  <a:off x="12328845" y="2699202"/>
                  <a:ext cx="497234" cy="307768"/>
                </a:xfrm>
                <a:prstGeom prst="rect">
                  <a:avLst/>
                </a:prstGeom>
              </p:spPr>
              <p:txBody>
                <a:bodyPr wrap="none" lIns="91431" tIns="45716" rIns="91431" bIns="45716">
                  <a:spAutoFit/>
                </a:bodyPr>
                <a:lstStyle/>
                <a:p>
                  <a:pPr lvl="0"/>
                  <a:r>
                    <a:rPr lang="en-GB" sz="1400" b="1" dirty="0">
                      <a:solidFill>
                        <a:prstClr val="black"/>
                      </a:solidFill>
                    </a:rPr>
                    <a:t>Ti</a:t>
                  </a:r>
                  <a:r>
                    <a:rPr lang="en-GB" sz="1400" b="1" dirty="0">
                      <a:solidFill>
                        <a:prstClr val="black"/>
                      </a:solidFill>
                      <a:latin typeface="Arial Black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1400" b="1" i="1">
                          <a:solidFill>
                            <a:prstClr val="black"/>
                          </a:solidFill>
                          <a:latin typeface="Cambria Math"/>
                        </a:rPr>
                        <m:t>𝜶</m:t>
                      </m:r>
                    </m:oMath>
                  </a14:m>
                  <a:endParaRPr lang="en-GB" sz="1400" b="1" dirty="0">
                    <a:solidFill>
                      <a:prstClr val="black"/>
                    </a:solidFill>
                    <a:latin typeface="Arial Black" pitchFamily="34" charset="0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53F886A-8285-617D-15F8-5D641CA7A6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8845" y="2699202"/>
                  <a:ext cx="497234" cy="307768"/>
                </a:xfrm>
                <a:prstGeom prst="rect">
                  <a:avLst/>
                </a:prstGeom>
                <a:blipFill>
                  <a:blip r:embed="rId5"/>
                  <a:stretch>
                    <a:fillRect l="-2381" t="-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5612C51-8551-CED9-2400-12E2672EBCC9}"/>
                    </a:ext>
                  </a:extLst>
                </p:cNvPr>
                <p:cNvSpPr/>
                <p:nvPr/>
              </p:nvSpPr>
              <p:spPr>
                <a:xfrm>
                  <a:off x="12333549" y="2951997"/>
                  <a:ext cx="494028" cy="307768"/>
                </a:xfrm>
                <a:prstGeom prst="rect">
                  <a:avLst/>
                </a:prstGeom>
              </p:spPr>
              <p:txBody>
                <a:bodyPr wrap="none" lIns="91431" tIns="45716" rIns="91431" bIns="45716">
                  <a:spAutoFit/>
                </a:bodyPr>
                <a:lstStyle/>
                <a:p>
                  <a:pPr lvl="0"/>
                  <a:r>
                    <a:rPr lang="en-GB" sz="1400" b="1" dirty="0">
                      <a:solidFill>
                        <a:prstClr val="black"/>
                      </a:solidFill>
                    </a:rPr>
                    <a:t>Ti-</a:t>
                  </a:r>
                  <a14:m>
                    <m:oMath xmlns:m="http://schemas.openxmlformats.org/officeDocument/2006/math">
                      <m:r>
                        <a:rPr lang="en-GB" sz="1400" b="1" i="1">
                          <a:solidFill>
                            <a:prstClr val="black"/>
                          </a:solidFill>
                          <a:latin typeface="Cambria Math"/>
                        </a:rPr>
                        <m:t>𝜷</m:t>
                      </m:r>
                    </m:oMath>
                  </a14:m>
                  <a:endParaRPr lang="en-GB" sz="1400" b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5612C51-8551-CED9-2400-12E2672EBC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33549" y="2951997"/>
                  <a:ext cx="494028" cy="307768"/>
                </a:xfrm>
                <a:prstGeom prst="rect">
                  <a:avLst/>
                </a:prstGeom>
                <a:blipFill>
                  <a:blip r:embed="rId6"/>
                  <a:stretch>
                    <a:fillRect l="-2400" t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15ABFE-37D7-D31D-25C8-9F89209B889C}"/>
                </a:ext>
              </a:extLst>
            </p:cNvPr>
            <p:cNvSpPr/>
            <p:nvPr/>
          </p:nvSpPr>
          <p:spPr>
            <a:xfrm>
              <a:off x="12328845" y="3250216"/>
              <a:ext cx="569368" cy="307768"/>
            </a:xfrm>
            <a:prstGeom prst="rect">
              <a:avLst/>
            </a:prstGeom>
          </p:spPr>
          <p:txBody>
            <a:bodyPr wrap="none" lIns="91431" tIns="45716" rIns="91431" bIns="45716">
              <a:spAutoFit/>
            </a:bodyPr>
            <a:lstStyle/>
            <a:p>
              <a:pPr lvl="0"/>
              <a:r>
                <a:rPr lang="en-GB" sz="1400" b="1" dirty="0">
                  <a:solidFill>
                    <a:prstClr val="black"/>
                  </a:solidFill>
                </a:rPr>
                <a:t>Ti</a:t>
              </a:r>
              <a:r>
                <a:rPr lang="en-GB" sz="1400" b="1" baseline="-25000" dirty="0">
                  <a:solidFill>
                    <a:prstClr val="black"/>
                  </a:solidFill>
                </a:rPr>
                <a:t>2</a:t>
              </a:r>
              <a:r>
                <a:rPr lang="en-GB" sz="1400" b="1" dirty="0">
                  <a:solidFill>
                    <a:prstClr val="black"/>
                  </a:solidFill>
                </a:rPr>
                <a:t>Cu</a:t>
              </a:r>
            </a:p>
          </p:txBody>
        </p:sp>
      </p:grpSp>
      <p:pic>
        <p:nvPicPr>
          <p:cNvPr id="25" name="Picture 24" descr="A graph of a graph&#10;&#10;Description automatically generated">
            <a:extLst>
              <a:ext uri="{FF2B5EF4-FFF2-40B4-BE49-F238E27FC236}">
                <a16:creationId xmlns:a16="http://schemas.microsoft.com/office/drawing/2014/main" id="{AEFAAEF4-1774-6D6B-966F-E20149D0D2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90" y="298590"/>
            <a:ext cx="7342440" cy="404928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47247A4-0C52-49DD-76DE-D10A2D5BAB08}"/>
              </a:ext>
            </a:extLst>
          </p:cNvPr>
          <p:cNvGrpSpPr/>
          <p:nvPr/>
        </p:nvGrpSpPr>
        <p:grpSpPr>
          <a:xfrm>
            <a:off x="1265848" y="6117577"/>
            <a:ext cx="7790407" cy="6427274"/>
            <a:chOff x="1265848" y="6117577"/>
            <a:chExt cx="7790407" cy="6427274"/>
          </a:xfrm>
        </p:grpSpPr>
        <p:pic>
          <p:nvPicPr>
            <p:cNvPr id="3" name="Picture 2" descr="A graph of a graph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03B4958D-563F-C662-177D-6B854F70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317" y="6117577"/>
              <a:ext cx="7122938" cy="528618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B47A12-134B-D665-96D3-84CE531C5AC9}"/>
                </a:ext>
              </a:extLst>
            </p:cNvPr>
            <p:cNvSpPr txBox="1"/>
            <p:nvPr/>
          </p:nvSpPr>
          <p:spPr>
            <a:xfrm>
              <a:off x="2298221" y="11234314"/>
              <a:ext cx="7040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20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1E2942-CF59-4F7F-5EC2-81F92CDF472E}"/>
                </a:ext>
              </a:extLst>
            </p:cNvPr>
            <p:cNvSpPr txBox="1"/>
            <p:nvPr/>
          </p:nvSpPr>
          <p:spPr>
            <a:xfrm>
              <a:off x="3714767" y="11234314"/>
              <a:ext cx="7040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40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D3F6D0-E39E-534E-523F-3C3163C7A851}"/>
                </a:ext>
              </a:extLst>
            </p:cNvPr>
            <p:cNvSpPr txBox="1"/>
            <p:nvPr/>
          </p:nvSpPr>
          <p:spPr>
            <a:xfrm>
              <a:off x="5131313" y="11234314"/>
              <a:ext cx="7040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60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5459F72-DDC5-A709-B436-3AC470A07429}"/>
                </a:ext>
              </a:extLst>
            </p:cNvPr>
            <p:cNvSpPr txBox="1"/>
            <p:nvPr/>
          </p:nvSpPr>
          <p:spPr>
            <a:xfrm>
              <a:off x="6547859" y="11234314"/>
              <a:ext cx="7040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80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9C5D490-57DE-0AFC-4487-ACDF03EFF9B4}"/>
                </a:ext>
              </a:extLst>
            </p:cNvPr>
            <p:cNvSpPr txBox="1"/>
            <p:nvPr/>
          </p:nvSpPr>
          <p:spPr>
            <a:xfrm>
              <a:off x="7839714" y="11234314"/>
              <a:ext cx="9637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100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D2B193C-B60B-675D-B2D9-F9E5BD292C48}"/>
                </a:ext>
              </a:extLst>
            </p:cNvPr>
            <p:cNvSpPr txBox="1"/>
            <p:nvPr/>
          </p:nvSpPr>
          <p:spPr>
            <a:xfrm>
              <a:off x="1933317" y="6977484"/>
              <a:ext cx="2480166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>
                  <a:solidFill>
                    <a:srgbClr val="0000FF"/>
                  </a:solidFill>
                </a:rPr>
                <a:t>(i) Ti-Al-V-Cu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D658FCF-9D73-9A32-4BD1-CE66D6782FDA}"/>
                </a:ext>
              </a:extLst>
            </p:cNvPr>
            <p:cNvSpPr txBox="1"/>
            <p:nvPr/>
          </p:nvSpPr>
          <p:spPr>
            <a:xfrm>
              <a:off x="1933317" y="8615939"/>
              <a:ext cx="216597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>
                  <a:solidFill>
                    <a:srgbClr val="FF0000"/>
                  </a:solidFill>
                </a:rPr>
                <a:t>(ii) Ti6Al4V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23BB533-B283-6BE8-02EE-FEE744A28E9E}"/>
                </a:ext>
              </a:extLst>
            </p:cNvPr>
            <p:cNvSpPr txBox="1"/>
            <p:nvPr/>
          </p:nvSpPr>
          <p:spPr>
            <a:xfrm>
              <a:off x="1933317" y="10519553"/>
              <a:ext cx="2838406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>
                  <a:solidFill>
                    <a:srgbClr val="038218"/>
                  </a:solidFill>
                </a:rPr>
                <a:t>(iii) Cu powder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7BFB0EF-DB54-02E4-2941-084506EFDAB5}"/>
                    </a:ext>
                  </a:extLst>
                </p:cNvPr>
                <p:cNvSpPr/>
                <p:nvPr/>
              </p:nvSpPr>
              <p:spPr>
                <a:xfrm>
                  <a:off x="7825425" y="6288523"/>
                  <a:ext cx="901191" cy="584767"/>
                </a:xfrm>
                <a:prstGeom prst="rect">
                  <a:avLst/>
                </a:prstGeom>
              </p:spPr>
              <p:txBody>
                <a:bodyPr wrap="none" lIns="91431" tIns="45716" rIns="91431" bIns="45716">
                  <a:spAutoFit/>
                </a:bodyPr>
                <a:lstStyle/>
                <a:p>
                  <a:pPr lvl="0"/>
                  <a:r>
                    <a:rPr lang="en-GB" sz="3200" b="1" dirty="0">
                      <a:solidFill>
                        <a:prstClr val="black"/>
                      </a:solidFill>
                    </a:rPr>
                    <a:t>Ti</a:t>
                  </a:r>
                  <a:r>
                    <a:rPr lang="en-GB" sz="3200" b="1" dirty="0">
                      <a:solidFill>
                        <a:prstClr val="black"/>
                      </a:solidFill>
                      <a:latin typeface="Arial Black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3200" b="1" i="1">
                          <a:solidFill>
                            <a:prstClr val="black"/>
                          </a:solidFill>
                          <a:latin typeface="Cambria Math"/>
                        </a:rPr>
                        <m:t>𝜶</m:t>
                      </m:r>
                    </m:oMath>
                  </a14:m>
                  <a:endParaRPr lang="en-GB" sz="3200" b="1" dirty="0">
                    <a:solidFill>
                      <a:prstClr val="black"/>
                    </a:solidFill>
                    <a:latin typeface="Arial Black" pitchFamily="34" charset="0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7BFB0EF-DB54-02E4-2941-084506EFDA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5425" y="6288523"/>
                  <a:ext cx="901191" cy="584767"/>
                </a:xfrm>
                <a:prstGeom prst="rect">
                  <a:avLst/>
                </a:prstGeom>
                <a:blipFill>
                  <a:blip r:embed="rId9"/>
                  <a:stretch>
                    <a:fillRect l="-17568" t="-12500" b="-34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C4D8E18D-3715-D4C9-6487-5516EF853917}"/>
                    </a:ext>
                  </a:extLst>
                </p:cNvPr>
                <p:cNvSpPr/>
                <p:nvPr/>
              </p:nvSpPr>
              <p:spPr>
                <a:xfrm>
                  <a:off x="7830234" y="6848532"/>
                  <a:ext cx="891573" cy="584767"/>
                </a:xfrm>
                <a:prstGeom prst="rect">
                  <a:avLst/>
                </a:prstGeom>
              </p:spPr>
              <p:txBody>
                <a:bodyPr wrap="none" lIns="91431" tIns="45716" rIns="91431" bIns="45716">
                  <a:spAutoFit/>
                </a:bodyPr>
                <a:lstStyle/>
                <a:p>
                  <a:pPr lvl="0"/>
                  <a:r>
                    <a:rPr lang="en-GB" sz="3200" b="1" dirty="0">
                      <a:solidFill>
                        <a:prstClr val="black"/>
                      </a:solidFill>
                    </a:rPr>
                    <a:t>Ti-</a:t>
                  </a:r>
                  <a14:m>
                    <m:oMath xmlns:m="http://schemas.openxmlformats.org/officeDocument/2006/math">
                      <m:r>
                        <a:rPr lang="en-GB" sz="3200" b="1" i="1">
                          <a:solidFill>
                            <a:prstClr val="black"/>
                          </a:solidFill>
                          <a:latin typeface="Cambria Math"/>
                        </a:rPr>
                        <m:t>𝜷</m:t>
                      </m:r>
                    </m:oMath>
                  </a14:m>
                  <a:endParaRPr lang="en-GB" sz="3200" b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C4D8E18D-3715-D4C9-6487-5516EF8539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0234" y="6848532"/>
                  <a:ext cx="891573" cy="584767"/>
                </a:xfrm>
                <a:prstGeom prst="rect">
                  <a:avLst/>
                </a:prstGeom>
                <a:blipFill>
                  <a:blip r:embed="rId10"/>
                  <a:stretch>
                    <a:fillRect l="-17007" t="-12500" b="-34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FC7FC06-9DE9-7DC1-4ACB-6FF66F5E33F3}"/>
                </a:ext>
              </a:extLst>
            </p:cNvPr>
            <p:cNvSpPr/>
            <p:nvPr/>
          </p:nvSpPr>
          <p:spPr>
            <a:xfrm>
              <a:off x="7839714" y="7408542"/>
              <a:ext cx="1066299" cy="584767"/>
            </a:xfrm>
            <a:prstGeom prst="rect">
              <a:avLst/>
            </a:prstGeom>
          </p:spPr>
          <p:txBody>
            <a:bodyPr wrap="none" lIns="91431" tIns="45716" rIns="91431" bIns="45716">
              <a:spAutoFit/>
            </a:bodyPr>
            <a:lstStyle/>
            <a:p>
              <a:pPr lvl="0"/>
              <a:r>
                <a:rPr lang="en-GB" sz="3200" b="1" dirty="0">
                  <a:solidFill>
                    <a:prstClr val="black"/>
                  </a:solidFill>
                </a:rPr>
                <a:t>Ti</a:t>
              </a:r>
              <a:r>
                <a:rPr lang="en-GB" sz="3200" b="1" baseline="-25000" dirty="0">
                  <a:solidFill>
                    <a:prstClr val="black"/>
                  </a:solidFill>
                </a:rPr>
                <a:t>2</a:t>
              </a:r>
              <a:r>
                <a:rPr lang="en-GB" sz="3200" b="1" dirty="0">
                  <a:solidFill>
                    <a:prstClr val="black"/>
                  </a:solidFill>
                </a:rPr>
                <a:t>Cu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6C4F4C-FA9E-513B-5FD5-568C68F22040}"/>
                </a:ext>
              </a:extLst>
            </p:cNvPr>
            <p:cNvGrpSpPr/>
            <p:nvPr/>
          </p:nvGrpSpPr>
          <p:grpSpPr>
            <a:xfrm>
              <a:off x="4346151" y="11621529"/>
              <a:ext cx="2492016" cy="923322"/>
              <a:chOff x="3603984" y="10859112"/>
              <a:chExt cx="2492016" cy="9233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3ED903CA-E9D3-7536-7D46-14ABDB239AA6}"/>
                      </a:ext>
                    </a:extLst>
                  </p:cNvPr>
                  <p:cNvSpPr/>
                  <p:nvPr/>
                </p:nvSpPr>
                <p:spPr>
                  <a:xfrm>
                    <a:off x="3603984" y="10859112"/>
                    <a:ext cx="968517" cy="923322"/>
                  </a:xfrm>
                  <a:prstGeom prst="rect">
                    <a:avLst/>
                  </a:prstGeom>
                </p:spPr>
                <p:txBody>
                  <a:bodyPr wrap="none" lIns="91431" tIns="45716" rIns="91431" bIns="45716">
                    <a:spAutoFit/>
                  </a:bodyPr>
                  <a:lstStyle/>
                  <a:p>
                    <a:pPr lvl="0"/>
                    <a:r>
                      <a:rPr lang="en-GB" sz="5400" b="1" dirty="0">
                        <a:solidFill>
                          <a:prstClr val="black"/>
                        </a:solidFill>
                      </a:rPr>
                      <a:t>2</a:t>
                    </a:r>
                    <a14:m>
                      <m:oMath xmlns:m="http://schemas.openxmlformats.org/officeDocument/2006/math">
                        <m:r>
                          <a:rPr lang="en-GB" sz="5400" b="1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𝜽</m:t>
                        </m:r>
                      </m:oMath>
                    </a14:m>
                    <a:endParaRPr lang="en-GB" sz="5400" b="1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3ED903CA-E9D3-7536-7D46-14ABDB239AA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3984" y="10859112"/>
                    <a:ext cx="968517" cy="92332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3962" t="-17763" b="-394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B85E1AF9-B644-289F-B34D-5E3D40907D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8341" y="11320773"/>
                <a:ext cx="1477659" cy="0"/>
              </a:xfrm>
              <a:prstGeom prst="straightConnector1">
                <a:avLst/>
              </a:prstGeom>
              <a:ln w="1143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C34D698-A9C0-2B6F-D6CD-1567A00A4EC5}"/>
                </a:ext>
              </a:extLst>
            </p:cNvPr>
            <p:cNvGrpSpPr/>
            <p:nvPr/>
          </p:nvGrpSpPr>
          <p:grpSpPr>
            <a:xfrm>
              <a:off x="1265848" y="6315615"/>
              <a:ext cx="584767" cy="4615019"/>
              <a:chOff x="-153029" y="152400"/>
              <a:chExt cx="584767" cy="3244732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0297FAA-9F7E-AABD-9EC7-4AF56FC4BFED}"/>
                  </a:ext>
                </a:extLst>
              </p:cNvPr>
              <p:cNvSpPr/>
              <p:nvPr/>
            </p:nvSpPr>
            <p:spPr>
              <a:xfrm rot="16200000">
                <a:off x="-1024421" y="1940972"/>
                <a:ext cx="2327552" cy="584767"/>
              </a:xfrm>
              <a:prstGeom prst="rect">
                <a:avLst/>
              </a:prstGeom>
            </p:spPr>
            <p:txBody>
              <a:bodyPr wrap="none" lIns="91431" tIns="45716" rIns="91431" bIns="45716">
                <a:spAutoFit/>
              </a:bodyPr>
              <a:lstStyle/>
              <a:p>
                <a:pPr lvl="0"/>
                <a:r>
                  <a:rPr lang="en-GB" sz="3200" b="1" dirty="0">
                    <a:solidFill>
                      <a:prstClr val="black"/>
                    </a:solidFill>
                    <a:latin typeface="Arial Black" pitchFamily="34" charset="0"/>
                  </a:rPr>
                  <a:t>Intensity [a.u]</a:t>
                </a:r>
              </a:p>
            </p:txBody>
          </p:sp>
          <p:cxnSp>
            <p:nvCxnSpPr>
              <p:cNvPr id="1024" name="Straight Arrow Connector 1023">
                <a:extLst>
                  <a:ext uri="{FF2B5EF4-FFF2-40B4-BE49-F238E27FC236}">
                    <a16:creationId xmlns:a16="http://schemas.microsoft.com/office/drawing/2014/main" id="{F60F8BF1-6370-BB80-3C5E-25827EEFDE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8993" y="152400"/>
                <a:ext cx="0" cy="819805"/>
              </a:xfrm>
              <a:prstGeom prst="straightConnector1">
                <a:avLst/>
              </a:prstGeom>
              <a:ln w="1016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Star: 6 Points 6">
              <a:extLst>
                <a:ext uri="{FF2B5EF4-FFF2-40B4-BE49-F238E27FC236}">
                  <a16:creationId xmlns:a16="http://schemas.microsoft.com/office/drawing/2014/main" id="{6BBD7D22-C51C-8EF2-E3F8-E565F1C79E2A}"/>
                </a:ext>
              </a:extLst>
            </p:cNvPr>
            <p:cNvSpPr/>
            <p:nvPr/>
          </p:nvSpPr>
          <p:spPr>
            <a:xfrm>
              <a:off x="4338568" y="8184667"/>
              <a:ext cx="197607" cy="197607"/>
            </a:xfrm>
            <a:prstGeom prst="star6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tar: 6 Points 10">
              <a:extLst>
                <a:ext uri="{FF2B5EF4-FFF2-40B4-BE49-F238E27FC236}">
                  <a16:creationId xmlns:a16="http://schemas.microsoft.com/office/drawing/2014/main" id="{309BC729-E764-2B8B-31DE-2559099D1704}"/>
                </a:ext>
              </a:extLst>
            </p:cNvPr>
            <p:cNvSpPr/>
            <p:nvPr/>
          </p:nvSpPr>
          <p:spPr>
            <a:xfrm>
              <a:off x="4500292" y="8478338"/>
              <a:ext cx="197607" cy="197607"/>
            </a:xfrm>
            <a:prstGeom prst="star6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tar: 6 Points 12">
              <a:extLst>
                <a:ext uri="{FF2B5EF4-FFF2-40B4-BE49-F238E27FC236}">
                  <a16:creationId xmlns:a16="http://schemas.microsoft.com/office/drawing/2014/main" id="{40697CAC-AEC0-B6A0-9797-D5CB849CC446}"/>
                </a:ext>
              </a:extLst>
            </p:cNvPr>
            <p:cNvSpPr/>
            <p:nvPr/>
          </p:nvSpPr>
          <p:spPr>
            <a:xfrm>
              <a:off x="5583167" y="8996276"/>
              <a:ext cx="197607" cy="197607"/>
            </a:xfrm>
            <a:prstGeom prst="star6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tar: 6 Points 13">
              <a:extLst>
                <a:ext uri="{FF2B5EF4-FFF2-40B4-BE49-F238E27FC236}">
                  <a16:creationId xmlns:a16="http://schemas.microsoft.com/office/drawing/2014/main" id="{3E6B6145-6689-7088-0FA3-F75101CC2D10}"/>
                </a:ext>
              </a:extLst>
            </p:cNvPr>
            <p:cNvSpPr/>
            <p:nvPr/>
          </p:nvSpPr>
          <p:spPr>
            <a:xfrm>
              <a:off x="6481309" y="9169383"/>
              <a:ext cx="197607" cy="197607"/>
            </a:xfrm>
            <a:prstGeom prst="star6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Star: 6 Points 14">
              <a:extLst>
                <a:ext uri="{FF2B5EF4-FFF2-40B4-BE49-F238E27FC236}">
                  <a16:creationId xmlns:a16="http://schemas.microsoft.com/office/drawing/2014/main" id="{F9A384FB-BBFA-88F6-69F5-5F9F46693CEE}"/>
                </a:ext>
              </a:extLst>
            </p:cNvPr>
            <p:cNvSpPr/>
            <p:nvPr/>
          </p:nvSpPr>
          <p:spPr>
            <a:xfrm>
              <a:off x="7153094" y="8478338"/>
              <a:ext cx="197607" cy="197607"/>
            </a:xfrm>
            <a:prstGeom prst="star6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Star: 6 Points 16">
              <a:extLst>
                <a:ext uri="{FF2B5EF4-FFF2-40B4-BE49-F238E27FC236}">
                  <a16:creationId xmlns:a16="http://schemas.microsoft.com/office/drawing/2014/main" id="{28A2E49C-0EC0-1A57-F2B3-01D7F443ACA5}"/>
                </a:ext>
              </a:extLst>
            </p:cNvPr>
            <p:cNvSpPr/>
            <p:nvPr/>
          </p:nvSpPr>
          <p:spPr>
            <a:xfrm>
              <a:off x="7686231" y="9176577"/>
              <a:ext cx="197607" cy="197607"/>
            </a:xfrm>
            <a:prstGeom prst="star6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Star: 6 Points 23">
              <a:extLst>
                <a:ext uri="{FF2B5EF4-FFF2-40B4-BE49-F238E27FC236}">
                  <a16:creationId xmlns:a16="http://schemas.microsoft.com/office/drawing/2014/main" id="{3E040968-2909-45A1-A78F-1144D8C84351}"/>
                </a:ext>
              </a:extLst>
            </p:cNvPr>
            <p:cNvSpPr/>
            <p:nvPr/>
          </p:nvSpPr>
          <p:spPr>
            <a:xfrm>
              <a:off x="8211006" y="9284274"/>
              <a:ext cx="197607" cy="197607"/>
            </a:xfrm>
            <a:prstGeom prst="star6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Star: 6 Points 26">
              <a:extLst>
                <a:ext uri="{FF2B5EF4-FFF2-40B4-BE49-F238E27FC236}">
                  <a16:creationId xmlns:a16="http://schemas.microsoft.com/office/drawing/2014/main" id="{1772322C-5782-29E1-75FC-13BA0A2309E3}"/>
                </a:ext>
              </a:extLst>
            </p:cNvPr>
            <p:cNvSpPr/>
            <p:nvPr/>
          </p:nvSpPr>
          <p:spPr>
            <a:xfrm>
              <a:off x="7809096" y="9340481"/>
              <a:ext cx="197607" cy="197607"/>
            </a:xfrm>
            <a:prstGeom prst="star6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Star: 6 Points 28">
              <a:extLst>
                <a:ext uri="{FF2B5EF4-FFF2-40B4-BE49-F238E27FC236}">
                  <a16:creationId xmlns:a16="http://schemas.microsoft.com/office/drawing/2014/main" id="{81A66384-28ED-E851-4D0F-EEFB56245D2D}"/>
                </a:ext>
              </a:extLst>
            </p:cNvPr>
            <p:cNvSpPr/>
            <p:nvPr/>
          </p:nvSpPr>
          <p:spPr>
            <a:xfrm>
              <a:off x="4069452" y="9142874"/>
              <a:ext cx="197607" cy="197607"/>
            </a:xfrm>
            <a:prstGeom prst="star6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Merge 30">
              <a:extLst>
                <a:ext uri="{FF2B5EF4-FFF2-40B4-BE49-F238E27FC236}">
                  <a16:creationId xmlns:a16="http://schemas.microsoft.com/office/drawing/2014/main" id="{1D5FF109-9109-5F15-E694-029B042F4CD5}"/>
                </a:ext>
              </a:extLst>
            </p:cNvPr>
            <p:cNvSpPr/>
            <p:nvPr/>
          </p:nvSpPr>
          <p:spPr>
            <a:xfrm>
              <a:off x="4377673" y="9247215"/>
              <a:ext cx="220864" cy="220864"/>
            </a:xfrm>
            <a:prstGeom prst="flowChartMerg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lowchart: Decision 59">
              <a:extLst>
                <a:ext uri="{FF2B5EF4-FFF2-40B4-BE49-F238E27FC236}">
                  <a16:creationId xmlns:a16="http://schemas.microsoft.com/office/drawing/2014/main" id="{DA014BB5-4FEF-3FA4-19BB-CC4264610430}"/>
                </a:ext>
              </a:extLst>
            </p:cNvPr>
            <p:cNvSpPr/>
            <p:nvPr/>
          </p:nvSpPr>
          <p:spPr>
            <a:xfrm>
              <a:off x="5380821" y="7951728"/>
              <a:ext cx="197606" cy="251534"/>
            </a:xfrm>
            <a:prstGeom prst="flowChartDecision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Decision 60">
              <a:extLst>
                <a:ext uri="{FF2B5EF4-FFF2-40B4-BE49-F238E27FC236}">
                  <a16:creationId xmlns:a16="http://schemas.microsoft.com/office/drawing/2014/main" id="{5F83D9D1-D681-3734-29C8-262DFD315D43}"/>
                </a:ext>
              </a:extLst>
            </p:cNvPr>
            <p:cNvSpPr/>
            <p:nvPr/>
          </p:nvSpPr>
          <p:spPr>
            <a:xfrm>
              <a:off x="5515852" y="7961617"/>
              <a:ext cx="197606" cy="251534"/>
            </a:xfrm>
            <a:prstGeom prst="flowChartDecision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Flowchart: Decision 1024">
              <a:extLst>
                <a:ext uri="{FF2B5EF4-FFF2-40B4-BE49-F238E27FC236}">
                  <a16:creationId xmlns:a16="http://schemas.microsoft.com/office/drawing/2014/main" id="{663F99D8-42A8-6A98-6EFE-98E52F82CEC3}"/>
                </a:ext>
              </a:extLst>
            </p:cNvPr>
            <p:cNvSpPr/>
            <p:nvPr/>
          </p:nvSpPr>
          <p:spPr>
            <a:xfrm>
              <a:off x="6409512" y="7951559"/>
              <a:ext cx="197606" cy="251534"/>
            </a:xfrm>
            <a:prstGeom prst="flowChartDecision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" name="Flowchart: Decision 1026">
              <a:extLst>
                <a:ext uri="{FF2B5EF4-FFF2-40B4-BE49-F238E27FC236}">
                  <a16:creationId xmlns:a16="http://schemas.microsoft.com/office/drawing/2014/main" id="{26CE30A8-5D4F-7CDE-AC85-16050E4AB85B}"/>
                </a:ext>
              </a:extLst>
            </p:cNvPr>
            <p:cNvSpPr/>
            <p:nvPr/>
          </p:nvSpPr>
          <p:spPr>
            <a:xfrm>
              <a:off x="8499021" y="7951381"/>
              <a:ext cx="197606" cy="251534"/>
            </a:xfrm>
            <a:prstGeom prst="flowChartDecision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" name="Flowchart: Decision 1027">
              <a:extLst>
                <a:ext uri="{FF2B5EF4-FFF2-40B4-BE49-F238E27FC236}">
                  <a16:creationId xmlns:a16="http://schemas.microsoft.com/office/drawing/2014/main" id="{B30089E0-39B3-FA4B-D40D-2391E2961D5B}"/>
                </a:ext>
              </a:extLst>
            </p:cNvPr>
            <p:cNvSpPr/>
            <p:nvPr/>
          </p:nvSpPr>
          <p:spPr>
            <a:xfrm>
              <a:off x="7580431" y="7575158"/>
              <a:ext cx="197606" cy="251534"/>
            </a:xfrm>
            <a:prstGeom prst="flowChartDecision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Star: 6 Points 1028">
              <a:extLst>
                <a:ext uri="{FF2B5EF4-FFF2-40B4-BE49-F238E27FC236}">
                  <a16:creationId xmlns:a16="http://schemas.microsoft.com/office/drawing/2014/main" id="{278E4BE3-2B9E-B36F-C1F0-834DCCF603EA}"/>
                </a:ext>
              </a:extLst>
            </p:cNvPr>
            <p:cNvSpPr/>
            <p:nvPr/>
          </p:nvSpPr>
          <p:spPr>
            <a:xfrm>
              <a:off x="4624124" y="7214445"/>
              <a:ext cx="197607" cy="197607"/>
            </a:xfrm>
            <a:prstGeom prst="star6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0" name="Star: 6 Points 1029">
              <a:extLst>
                <a:ext uri="{FF2B5EF4-FFF2-40B4-BE49-F238E27FC236}">
                  <a16:creationId xmlns:a16="http://schemas.microsoft.com/office/drawing/2014/main" id="{88808919-58B9-8C80-D45B-8BEDC24B602E}"/>
                </a:ext>
              </a:extLst>
            </p:cNvPr>
            <p:cNvSpPr/>
            <p:nvPr/>
          </p:nvSpPr>
          <p:spPr>
            <a:xfrm>
              <a:off x="4320002" y="7786421"/>
              <a:ext cx="197607" cy="197607"/>
            </a:xfrm>
            <a:prstGeom prst="star6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Star: 6 Points 1030">
              <a:extLst>
                <a:ext uri="{FF2B5EF4-FFF2-40B4-BE49-F238E27FC236}">
                  <a16:creationId xmlns:a16="http://schemas.microsoft.com/office/drawing/2014/main" id="{B884EC65-1ABA-5BFC-8C28-1FDE79EE4E1E}"/>
                </a:ext>
              </a:extLst>
            </p:cNvPr>
            <p:cNvSpPr/>
            <p:nvPr/>
          </p:nvSpPr>
          <p:spPr>
            <a:xfrm>
              <a:off x="7580430" y="6482103"/>
              <a:ext cx="197607" cy="197607"/>
            </a:xfrm>
            <a:prstGeom prst="star6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Flowchart: Decision 1033">
              <a:extLst>
                <a:ext uri="{FF2B5EF4-FFF2-40B4-BE49-F238E27FC236}">
                  <a16:creationId xmlns:a16="http://schemas.microsoft.com/office/drawing/2014/main" id="{57D4F564-B696-FE5A-BCAF-7F22718575E2}"/>
                </a:ext>
              </a:extLst>
            </p:cNvPr>
            <p:cNvSpPr/>
            <p:nvPr/>
          </p:nvSpPr>
          <p:spPr>
            <a:xfrm>
              <a:off x="2509923" y="7867542"/>
              <a:ext cx="197606" cy="251534"/>
            </a:xfrm>
            <a:prstGeom prst="flowChartDecision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Flowchart: Merge 1034">
              <a:extLst>
                <a:ext uri="{FF2B5EF4-FFF2-40B4-BE49-F238E27FC236}">
                  <a16:creationId xmlns:a16="http://schemas.microsoft.com/office/drawing/2014/main" id="{C2BFCFE8-EC80-A999-FFB2-BA9F432F399C}"/>
                </a:ext>
              </a:extLst>
            </p:cNvPr>
            <p:cNvSpPr/>
            <p:nvPr/>
          </p:nvSpPr>
          <p:spPr>
            <a:xfrm>
              <a:off x="7580430" y="7030483"/>
              <a:ext cx="220864" cy="220864"/>
            </a:xfrm>
            <a:prstGeom prst="flowChartMerg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250D3C17-9A58-A08D-AADB-FAE785881658}"/>
                </a:ext>
              </a:extLst>
            </p:cNvPr>
            <p:cNvSpPr/>
            <p:nvPr/>
          </p:nvSpPr>
          <p:spPr>
            <a:xfrm rot="16200000">
              <a:off x="4613368" y="9861300"/>
              <a:ext cx="957295" cy="523212"/>
            </a:xfrm>
            <a:prstGeom prst="rect">
              <a:avLst/>
            </a:prstGeom>
          </p:spPr>
          <p:txBody>
            <a:bodyPr wrap="none" lIns="91431" tIns="45716" rIns="91431" bIns="45716">
              <a:spAutoFit/>
            </a:bodyPr>
            <a:lstStyle/>
            <a:p>
              <a:pPr lvl="0"/>
              <a:r>
                <a:rPr lang="en-GB" sz="2800" b="1" dirty="0">
                  <a:solidFill>
                    <a:srgbClr val="038218"/>
                  </a:solidFill>
                </a:rPr>
                <a:t>(022)</a:t>
              </a:r>
              <a:endParaRPr lang="en-GB" sz="2800" b="1" dirty="0">
                <a:solidFill>
                  <a:srgbClr val="038218"/>
                </a:solidFill>
                <a:latin typeface="Arial Black" pitchFamily="34" charset="0"/>
              </a:endParaRPr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EB519482-2DDB-3AAF-1BD3-6C51465D8BEC}"/>
                </a:ext>
              </a:extLst>
            </p:cNvPr>
            <p:cNvSpPr/>
            <p:nvPr/>
          </p:nvSpPr>
          <p:spPr>
            <a:xfrm rot="16200000">
              <a:off x="5262583" y="10342348"/>
              <a:ext cx="957295" cy="523212"/>
            </a:xfrm>
            <a:prstGeom prst="rect">
              <a:avLst/>
            </a:prstGeom>
          </p:spPr>
          <p:txBody>
            <a:bodyPr wrap="none" lIns="91431" tIns="45716" rIns="91431" bIns="45716">
              <a:spAutoFit/>
            </a:bodyPr>
            <a:lstStyle/>
            <a:p>
              <a:pPr lvl="0"/>
              <a:r>
                <a:rPr lang="en-GB" sz="2800" b="1" dirty="0">
                  <a:solidFill>
                    <a:srgbClr val="038218"/>
                  </a:solidFill>
                </a:rPr>
                <a:t>(002)</a:t>
              </a:r>
              <a:endParaRPr lang="en-GB" sz="2800" b="1" dirty="0">
                <a:solidFill>
                  <a:srgbClr val="038218"/>
                </a:solidFill>
                <a:latin typeface="Arial Black" pitchFamily="34" charset="0"/>
              </a:endParaRPr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3E6FA13B-C286-482D-4F53-DF0593ED9273}"/>
                </a:ext>
              </a:extLst>
            </p:cNvPr>
            <p:cNvSpPr/>
            <p:nvPr/>
          </p:nvSpPr>
          <p:spPr>
            <a:xfrm rot="16200000">
              <a:off x="7330449" y="10382972"/>
              <a:ext cx="957295" cy="523212"/>
            </a:xfrm>
            <a:prstGeom prst="rect">
              <a:avLst/>
            </a:prstGeom>
          </p:spPr>
          <p:txBody>
            <a:bodyPr wrap="none" lIns="91431" tIns="45716" rIns="91431" bIns="45716">
              <a:spAutoFit/>
            </a:bodyPr>
            <a:lstStyle/>
            <a:p>
              <a:pPr lvl="0"/>
              <a:r>
                <a:rPr lang="en-GB" sz="2800" b="1" dirty="0">
                  <a:solidFill>
                    <a:srgbClr val="038218"/>
                  </a:solidFill>
                </a:rPr>
                <a:t>(111)</a:t>
              </a:r>
              <a:endParaRPr lang="en-GB" sz="2800" b="1" dirty="0">
                <a:solidFill>
                  <a:srgbClr val="038218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4827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D897FC4-D08D-8315-B05B-F0688F137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490276" y="309550"/>
            <a:ext cx="6497721" cy="6122473"/>
          </a:xfrm>
          <a:prstGeom prst="rect">
            <a:avLst/>
          </a:prstGeom>
        </p:spPr>
      </p:pic>
      <p:pic>
        <p:nvPicPr>
          <p:cNvPr id="11" name="Obraz 3" descr="Cu_S1.pn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5748" y="853440"/>
            <a:ext cx="4978400" cy="5207922"/>
          </a:xfrm>
          <a:prstGeom prst="rect">
            <a:avLst/>
          </a:prstGeom>
        </p:spPr>
      </p:pic>
      <p:pic>
        <p:nvPicPr>
          <p:cNvPr id="12" name="Obraz 5" descr="Ti_S3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1881" y="6527142"/>
            <a:ext cx="4949731" cy="49748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863" y="4530832"/>
            <a:ext cx="2091420" cy="922879"/>
          </a:xfrm>
          <a:prstGeom prst="rect">
            <a:avLst/>
          </a:prstGeom>
        </p:spPr>
        <p:txBody>
          <a:bodyPr wrap="square" lIns="142809" tIns="71405" rIns="142809" bIns="71405">
            <a:spAutoFit/>
          </a:bodyPr>
          <a:lstStyle/>
          <a:p>
            <a:pPr algn="ctr" defTabSz="1427956">
              <a:lnSpc>
                <a:spcPct val="115000"/>
              </a:lnSpc>
              <a:spcAft>
                <a:spcPts val="1562"/>
              </a:spcAft>
            </a:pPr>
            <a:r>
              <a:rPr lang="en-US" sz="4400" b="1" dirty="0">
                <a:solidFill>
                  <a:prstClr val="white"/>
                </a:solidFill>
                <a:latin typeface="Times New Roman"/>
                <a:ea typeface="Calibri"/>
                <a:cs typeface="Times New Roman"/>
              </a:rPr>
              <a:t>20 µm</a:t>
            </a:r>
            <a:endParaRPr lang="en-GB" sz="4400" dirty="0">
              <a:solidFill>
                <a:prstClr val="white"/>
              </a:solidFill>
              <a:ea typeface="Calibri"/>
              <a:cs typeface="Times New Roman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1881" y="9965344"/>
            <a:ext cx="1788819" cy="922879"/>
          </a:xfrm>
          <a:prstGeom prst="rect">
            <a:avLst/>
          </a:prstGeom>
        </p:spPr>
        <p:txBody>
          <a:bodyPr wrap="none" lIns="142809" tIns="71405" rIns="142809" bIns="71405">
            <a:spAutoFit/>
          </a:bodyPr>
          <a:lstStyle/>
          <a:p>
            <a:pPr algn="ctr" defTabSz="1427956">
              <a:lnSpc>
                <a:spcPct val="115000"/>
              </a:lnSpc>
              <a:spcAft>
                <a:spcPts val="1562"/>
              </a:spcAft>
            </a:pPr>
            <a:r>
              <a:rPr lang="en-US" sz="4400" b="1" dirty="0">
                <a:solidFill>
                  <a:prstClr val="white"/>
                </a:solidFill>
                <a:latin typeface="Times New Roman"/>
                <a:ea typeface="Calibri"/>
                <a:cs typeface="Times New Roman"/>
              </a:rPr>
              <a:t>20 µm</a:t>
            </a:r>
            <a:endParaRPr lang="en-GB" sz="4400" dirty="0">
              <a:solidFill>
                <a:prstClr val="white"/>
              </a:solidFill>
              <a:ea typeface="Calibri"/>
              <a:cs typeface="Times New Roman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9796" y="5628151"/>
            <a:ext cx="1219200" cy="99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09" tIns="71405" rIns="142809" bIns="71405" rtlCol="0" anchor="ctr"/>
          <a:lstStyle/>
          <a:p>
            <a:pPr algn="ctr" defTabSz="1427956"/>
            <a:endParaRPr lang="en-GB" sz="280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86690" y="11048444"/>
            <a:ext cx="1219200" cy="99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09" tIns="71405" rIns="142809" bIns="71405" rtlCol="0" anchor="ctr"/>
          <a:lstStyle/>
          <a:p>
            <a:pPr algn="ctr" defTabSz="1427956"/>
            <a:endParaRPr lang="en-GB" sz="280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009564" y="23170"/>
            <a:ext cx="1356008" cy="1159867"/>
          </a:xfrm>
          <a:prstGeom prst="rect">
            <a:avLst/>
          </a:prstGeom>
        </p:spPr>
        <p:txBody>
          <a:bodyPr wrap="none" lIns="142809" tIns="71405" rIns="142809" bIns="71405">
            <a:spAutoFit/>
          </a:bodyPr>
          <a:lstStyle/>
          <a:p>
            <a:pPr algn="ctr" defTabSz="1427956"/>
            <a:r>
              <a:rPr lang="en-US" sz="6600" b="1" dirty="0">
                <a:solidFill>
                  <a:prstClr val="black"/>
                </a:solidFill>
                <a:latin typeface="Play" panose="020B0000000000000000" pitchFamily="34" charset="0"/>
                <a:cs typeface="Arial" pitchFamily="34" charset="0"/>
              </a:rPr>
              <a:t>(a)</a:t>
            </a:r>
            <a:endParaRPr lang="en-GB" sz="6600" b="1" dirty="0">
              <a:solidFill>
                <a:prstClr val="black"/>
              </a:solidFill>
              <a:latin typeface="Play" panose="020B0000000000000000" pitchFamily="34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8299F4-7193-C661-2497-98B3604EB63E}"/>
              </a:ext>
            </a:extLst>
          </p:cNvPr>
          <p:cNvSpPr/>
          <p:nvPr/>
        </p:nvSpPr>
        <p:spPr>
          <a:xfrm>
            <a:off x="-1028799" y="6188023"/>
            <a:ext cx="1394479" cy="1159867"/>
          </a:xfrm>
          <a:prstGeom prst="rect">
            <a:avLst/>
          </a:prstGeom>
        </p:spPr>
        <p:txBody>
          <a:bodyPr wrap="none" lIns="142809" tIns="71405" rIns="142809" bIns="71405">
            <a:spAutoFit/>
          </a:bodyPr>
          <a:lstStyle/>
          <a:p>
            <a:pPr algn="ctr" defTabSz="1427956"/>
            <a:r>
              <a:rPr lang="en-US" sz="6600" b="1" dirty="0">
                <a:solidFill>
                  <a:prstClr val="black"/>
                </a:solidFill>
                <a:latin typeface="Play" panose="020B0000000000000000" pitchFamily="34" charset="0"/>
                <a:cs typeface="Arial" pitchFamily="34" charset="0"/>
              </a:rPr>
              <a:t>(b)</a:t>
            </a:r>
            <a:endParaRPr lang="en-GB" sz="6600" b="1" dirty="0">
              <a:solidFill>
                <a:prstClr val="black"/>
              </a:solidFill>
              <a:latin typeface="Play" panose="020B0000000000000000" pitchFamily="34" charset="0"/>
              <a:cs typeface="Arial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B21C15-4891-786B-6BF4-A576644568B2}"/>
              </a:ext>
            </a:extLst>
          </p:cNvPr>
          <p:cNvSpPr/>
          <p:nvPr/>
        </p:nvSpPr>
        <p:spPr>
          <a:xfrm>
            <a:off x="5594920" y="23170"/>
            <a:ext cx="1285475" cy="1159867"/>
          </a:xfrm>
          <a:prstGeom prst="rect">
            <a:avLst/>
          </a:prstGeom>
        </p:spPr>
        <p:txBody>
          <a:bodyPr wrap="none" lIns="142809" tIns="71405" rIns="142809" bIns="71405">
            <a:spAutoFit/>
          </a:bodyPr>
          <a:lstStyle/>
          <a:p>
            <a:pPr algn="ctr" defTabSz="1427956"/>
            <a:r>
              <a:rPr lang="en-US" sz="6600" b="1" dirty="0">
                <a:solidFill>
                  <a:prstClr val="black"/>
                </a:solidFill>
                <a:latin typeface="Play" panose="020B0000000000000000" pitchFamily="34" charset="0"/>
                <a:cs typeface="Arial" pitchFamily="34" charset="0"/>
              </a:rPr>
              <a:t>(c)</a:t>
            </a:r>
            <a:endParaRPr lang="en-GB" sz="6600" b="1" dirty="0">
              <a:solidFill>
                <a:prstClr val="black"/>
              </a:solidFill>
              <a:latin typeface="Play" panose="020B0000000000000000" pitchFamily="34" charset="0"/>
              <a:cs typeface="Arial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8600FE4-C285-15C5-051E-42F548D847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797053" y="6432876"/>
            <a:ext cx="6193066" cy="572615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FD77966-E2D2-58D2-B97B-197C7D3A7FA3}"/>
              </a:ext>
            </a:extLst>
          </p:cNvPr>
          <p:cNvSpPr/>
          <p:nvPr/>
        </p:nvSpPr>
        <p:spPr>
          <a:xfrm>
            <a:off x="5541218" y="6188023"/>
            <a:ext cx="1392877" cy="1159867"/>
          </a:xfrm>
          <a:prstGeom prst="rect">
            <a:avLst/>
          </a:prstGeom>
        </p:spPr>
        <p:txBody>
          <a:bodyPr wrap="none" lIns="142809" tIns="71405" rIns="142809" bIns="71405">
            <a:spAutoFit/>
          </a:bodyPr>
          <a:lstStyle/>
          <a:p>
            <a:pPr algn="ctr" defTabSz="1427956"/>
            <a:r>
              <a:rPr lang="en-US" sz="6600" b="1" dirty="0">
                <a:solidFill>
                  <a:prstClr val="black"/>
                </a:solidFill>
                <a:latin typeface="Play" panose="020B0000000000000000" pitchFamily="34" charset="0"/>
                <a:cs typeface="Arial" pitchFamily="34" charset="0"/>
              </a:rPr>
              <a:t>(d)</a:t>
            </a:r>
            <a:endParaRPr lang="en-GB" sz="6600" b="1" dirty="0">
              <a:solidFill>
                <a:prstClr val="black"/>
              </a:solidFill>
              <a:latin typeface="Play" panose="020B0000000000000000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734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43D5A192-5A30-FEBC-B5CC-D38E73AA29CF}"/>
              </a:ext>
            </a:extLst>
          </p:cNvPr>
          <p:cNvCxnSpPr>
            <a:cxnSpLocks/>
          </p:cNvCxnSpPr>
          <p:nvPr/>
        </p:nvCxnSpPr>
        <p:spPr>
          <a:xfrm flipH="1">
            <a:off x="4287768" y="6492747"/>
            <a:ext cx="5141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FDA3E1F1-6B38-779A-B17C-4EB31BFB1B7B}"/>
              </a:ext>
            </a:extLst>
          </p:cNvPr>
          <p:cNvCxnSpPr>
            <a:cxnSpLocks/>
          </p:cNvCxnSpPr>
          <p:nvPr/>
        </p:nvCxnSpPr>
        <p:spPr>
          <a:xfrm flipH="1">
            <a:off x="4287768" y="5214671"/>
            <a:ext cx="5141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368E0B5D-6656-3086-2861-AC58E7994D5B}"/>
              </a:ext>
            </a:extLst>
          </p:cNvPr>
          <p:cNvCxnSpPr>
            <a:cxnSpLocks/>
          </p:cNvCxnSpPr>
          <p:nvPr/>
        </p:nvCxnSpPr>
        <p:spPr>
          <a:xfrm flipH="1">
            <a:off x="4287768" y="3931639"/>
            <a:ext cx="5141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9A25BC1-3D7D-D71C-993D-7B1588DF73C1}"/>
              </a:ext>
            </a:extLst>
          </p:cNvPr>
          <p:cNvCxnSpPr>
            <a:cxnSpLocks/>
          </p:cNvCxnSpPr>
          <p:nvPr/>
        </p:nvCxnSpPr>
        <p:spPr>
          <a:xfrm flipH="1">
            <a:off x="4287768" y="7785355"/>
            <a:ext cx="5141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F99B2D9-B5FF-B50B-535F-B631525C3E8F}"/>
              </a:ext>
            </a:extLst>
          </p:cNvPr>
          <p:cNvSpPr/>
          <p:nvPr/>
        </p:nvSpPr>
        <p:spPr>
          <a:xfrm>
            <a:off x="4572760" y="5303730"/>
            <a:ext cx="2115127" cy="3740720"/>
          </a:xfrm>
          <a:prstGeom prst="rect">
            <a:avLst/>
          </a:prstGeom>
          <a:solidFill>
            <a:srgbClr val="7A9246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ADBD0E-D491-F555-D3C2-5A3846891A5E}"/>
              </a:ext>
            </a:extLst>
          </p:cNvPr>
          <p:cNvSpPr/>
          <p:nvPr/>
        </p:nvSpPr>
        <p:spPr>
          <a:xfrm>
            <a:off x="6948625" y="4213839"/>
            <a:ext cx="2115127" cy="4830611"/>
          </a:xfrm>
          <a:prstGeom prst="rect">
            <a:avLst/>
          </a:prstGeom>
          <a:solidFill>
            <a:srgbClr val="C5D6A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A5A41B-21FF-D7AB-FC39-1A23CDAF8276}"/>
              </a:ext>
            </a:extLst>
          </p:cNvPr>
          <p:cNvCxnSpPr/>
          <p:nvPr/>
        </p:nvCxnSpPr>
        <p:spPr>
          <a:xfrm>
            <a:off x="4287768" y="3280966"/>
            <a:ext cx="0" cy="576349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76887D1-C475-95D3-9677-5D74FFBEF3A2}"/>
              </a:ext>
            </a:extLst>
          </p:cNvPr>
          <p:cNvCxnSpPr>
            <a:cxnSpLocks/>
          </p:cNvCxnSpPr>
          <p:nvPr/>
        </p:nvCxnSpPr>
        <p:spPr>
          <a:xfrm>
            <a:off x="3743958" y="9044450"/>
            <a:ext cx="568505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5C05216-9DED-DECB-3601-F6239EBA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1075" y="4213839"/>
            <a:ext cx="6064132" cy="424541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6D0F7D0-9985-CC8A-4B31-FA8AF4C72FBF}"/>
              </a:ext>
            </a:extLst>
          </p:cNvPr>
          <p:cNvCxnSpPr/>
          <p:nvPr/>
        </p:nvCxnSpPr>
        <p:spPr>
          <a:xfrm>
            <a:off x="5612313" y="5055734"/>
            <a:ext cx="0" cy="490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6A8740F-4ACD-4450-304E-7D2647D3CE8E}"/>
              </a:ext>
            </a:extLst>
          </p:cNvPr>
          <p:cNvCxnSpPr>
            <a:cxnSpLocks/>
          </p:cNvCxnSpPr>
          <p:nvPr/>
        </p:nvCxnSpPr>
        <p:spPr>
          <a:xfrm>
            <a:off x="8002594" y="4045738"/>
            <a:ext cx="0" cy="2909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69D272D-7EFA-A0AE-580C-40CAE2CF0B59}"/>
              </a:ext>
            </a:extLst>
          </p:cNvPr>
          <p:cNvCxnSpPr/>
          <p:nvPr/>
        </p:nvCxnSpPr>
        <p:spPr>
          <a:xfrm flipH="1">
            <a:off x="3743958" y="7785355"/>
            <a:ext cx="5438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4F15AE-A4ED-A6A1-31A4-F7E75294302E}"/>
              </a:ext>
            </a:extLst>
          </p:cNvPr>
          <p:cNvCxnSpPr/>
          <p:nvPr/>
        </p:nvCxnSpPr>
        <p:spPr>
          <a:xfrm flipH="1">
            <a:off x="3743958" y="6492747"/>
            <a:ext cx="5438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1023BFC-6134-2DC9-C771-7079F0F47D08}"/>
              </a:ext>
            </a:extLst>
          </p:cNvPr>
          <p:cNvCxnSpPr/>
          <p:nvPr/>
        </p:nvCxnSpPr>
        <p:spPr>
          <a:xfrm flipH="1">
            <a:off x="3743958" y="5214671"/>
            <a:ext cx="5438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66185EB-D2D6-FBF7-55AA-BB25AAC359CC}"/>
              </a:ext>
            </a:extLst>
          </p:cNvPr>
          <p:cNvCxnSpPr/>
          <p:nvPr/>
        </p:nvCxnSpPr>
        <p:spPr>
          <a:xfrm flipH="1">
            <a:off x="3743958" y="3931639"/>
            <a:ext cx="5438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89E803A-4663-7C19-EF57-79DFD4BF878A}"/>
              </a:ext>
            </a:extLst>
          </p:cNvPr>
          <p:cNvSpPr txBox="1"/>
          <p:nvPr/>
        </p:nvSpPr>
        <p:spPr>
          <a:xfrm>
            <a:off x="3182615" y="8551392"/>
            <a:ext cx="490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latin typeface="Play" panose="020B0000000000000000" pitchFamily="34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2CFE25-2F2C-3437-C59C-C1968A5B24D5}"/>
              </a:ext>
            </a:extLst>
          </p:cNvPr>
          <p:cNvSpPr txBox="1"/>
          <p:nvPr/>
        </p:nvSpPr>
        <p:spPr>
          <a:xfrm>
            <a:off x="2698028" y="7398121"/>
            <a:ext cx="974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latin typeface="Play" panose="020B0000000000000000" pitchFamily="34" charset="0"/>
              </a:rPr>
              <a:t>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F90F78F-79F6-DCCB-2957-6401F8775F00}"/>
              </a:ext>
            </a:extLst>
          </p:cNvPr>
          <p:cNvSpPr txBox="1"/>
          <p:nvPr/>
        </p:nvSpPr>
        <p:spPr>
          <a:xfrm>
            <a:off x="2698028" y="6137895"/>
            <a:ext cx="974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latin typeface="Play" panose="020B0000000000000000" pitchFamily="34" charset="0"/>
              </a:rPr>
              <a:t>20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F66AF16-E319-DDD2-6D6B-6F31E53AABB2}"/>
              </a:ext>
            </a:extLst>
          </p:cNvPr>
          <p:cNvSpPr txBox="1"/>
          <p:nvPr/>
        </p:nvSpPr>
        <p:spPr>
          <a:xfrm>
            <a:off x="2698028" y="4845286"/>
            <a:ext cx="974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latin typeface="Play" panose="020B0000000000000000" pitchFamily="34" charset="0"/>
              </a:rPr>
              <a:t>30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BBC20C-754A-4224-7A88-3D9843D1EE6D}"/>
              </a:ext>
            </a:extLst>
          </p:cNvPr>
          <p:cNvSpPr txBox="1"/>
          <p:nvPr/>
        </p:nvSpPr>
        <p:spPr>
          <a:xfrm>
            <a:off x="2698028" y="3499200"/>
            <a:ext cx="974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latin typeface="Play" panose="020B0000000000000000" pitchFamily="34" charset="0"/>
              </a:rPr>
              <a:t>40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AC10985-6594-80D7-493E-7F72E133909C}"/>
              </a:ext>
            </a:extLst>
          </p:cNvPr>
          <p:cNvSpPr/>
          <p:nvPr/>
        </p:nvSpPr>
        <p:spPr>
          <a:xfrm>
            <a:off x="8301290" y="2768787"/>
            <a:ext cx="358044" cy="337220"/>
          </a:xfrm>
          <a:prstGeom prst="rect">
            <a:avLst/>
          </a:prstGeom>
          <a:solidFill>
            <a:srgbClr val="7A9246"/>
          </a:solidFill>
          <a:ln>
            <a:solidFill>
              <a:srgbClr val="7A92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9C1D024-17E5-DA06-D6D1-0127AE0417A3}"/>
              </a:ext>
            </a:extLst>
          </p:cNvPr>
          <p:cNvSpPr/>
          <p:nvPr/>
        </p:nvSpPr>
        <p:spPr>
          <a:xfrm>
            <a:off x="8309981" y="3384783"/>
            <a:ext cx="358044" cy="337220"/>
          </a:xfrm>
          <a:prstGeom prst="rect">
            <a:avLst/>
          </a:prstGeom>
          <a:solidFill>
            <a:srgbClr val="C5D6A1"/>
          </a:solidFill>
          <a:ln>
            <a:solidFill>
              <a:srgbClr val="C5D6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DD740E0E-13A3-D4A5-C063-849E56187535}"/>
              </a:ext>
            </a:extLst>
          </p:cNvPr>
          <p:cNvSpPr txBox="1"/>
          <p:nvPr/>
        </p:nvSpPr>
        <p:spPr>
          <a:xfrm>
            <a:off x="8594973" y="2639746"/>
            <a:ext cx="1581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Play" panose="020B0000000000000000" pitchFamily="34" charset="0"/>
              </a:rPr>
              <a:t>Ti6Al4V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D881E7B7-C165-E743-7B4C-FBA18ED93591}"/>
              </a:ext>
            </a:extLst>
          </p:cNvPr>
          <p:cNvSpPr txBox="1"/>
          <p:nvPr/>
        </p:nvSpPr>
        <p:spPr>
          <a:xfrm>
            <a:off x="8719918" y="3291783"/>
            <a:ext cx="1920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Play" panose="020B0000000000000000" pitchFamily="34" charset="0"/>
              </a:rPr>
              <a:t>Ti-Al-V-Cu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B5C23DDF-7524-4362-3D62-8F4E4CD50D46}"/>
              </a:ext>
            </a:extLst>
          </p:cNvPr>
          <p:cNvSpPr txBox="1"/>
          <p:nvPr/>
        </p:nvSpPr>
        <p:spPr>
          <a:xfrm rot="16200000">
            <a:off x="-735523" y="5537730"/>
            <a:ext cx="55819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Play" panose="020B0000000000000000" pitchFamily="34" charset="0"/>
              </a:rPr>
              <a:t>Live: Green Fluorescence</a:t>
            </a:r>
          </a:p>
          <a:p>
            <a:pPr algn="ctr"/>
            <a:r>
              <a:rPr lang="en-US" sz="3600" b="1" dirty="0">
                <a:latin typeface="Play" panose="020B0000000000000000" pitchFamily="34" charset="0"/>
              </a:rPr>
              <a:t>Em = 505 nm [</a:t>
            </a:r>
            <a:r>
              <a:rPr lang="en-US" sz="3600" b="1" dirty="0" err="1">
                <a:latin typeface="Play" panose="020B0000000000000000" pitchFamily="34" charset="0"/>
              </a:rPr>
              <a:t>a.u</a:t>
            </a:r>
            <a:r>
              <a:rPr lang="en-US" sz="3600" b="1" dirty="0">
                <a:latin typeface="Play" panose="020B0000000000000000" pitchFamily="34" charset="0"/>
              </a:rPr>
              <a:t>.]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8B6415B5-8927-183A-E0B9-6E075033D566}"/>
              </a:ext>
            </a:extLst>
          </p:cNvPr>
          <p:cNvSpPr txBox="1"/>
          <p:nvPr/>
        </p:nvSpPr>
        <p:spPr>
          <a:xfrm>
            <a:off x="5768948" y="9084017"/>
            <a:ext cx="19202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Play" panose="020B0000000000000000" pitchFamily="34" charset="0"/>
              </a:rPr>
              <a:t>LIVE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4A609039-BAEC-4529-BA24-C10379B635DC}"/>
              </a:ext>
            </a:extLst>
          </p:cNvPr>
          <p:cNvSpPr txBox="1"/>
          <p:nvPr/>
        </p:nvSpPr>
        <p:spPr>
          <a:xfrm>
            <a:off x="3834530" y="1741587"/>
            <a:ext cx="6502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i="1" dirty="0">
                <a:latin typeface="Play" panose="020B0000000000000000" pitchFamily="34" charset="0"/>
              </a:rPr>
              <a:t>E. coli</a:t>
            </a:r>
            <a:r>
              <a:rPr lang="en-US" sz="3600" b="1" dirty="0">
                <a:latin typeface="Play" panose="020B0000000000000000" pitchFamily="34" charset="0"/>
              </a:rPr>
              <a:t>  live / dead assay, 24 h </a:t>
            </a:r>
          </a:p>
        </p:txBody>
      </p: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EC4D97A-52A2-2002-6743-90F820B49B90}"/>
              </a:ext>
            </a:extLst>
          </p:cNvPr>
          <p:cNvCxnSpPr>
            <a:cxnSpLocks/>
          </p:cNvCxnSpPr>
          <p:nvPr/>
        </p:nvCxnSpPr>
        <p:spPr>
          <a:xfrm>
            <a:off x="5480052" y="5049715"/>
            <a:ext cx="2645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EC5E610D-A9EC-04EC-1F90-ABEC4656A25A}"/>
              </a:ext>
            </a:extLst>
          </p:cNvPr>
          <p:cNvCxnSpPr>
            <a:cxnSpLocks/>
          </p:cNvCxnSpPr>
          <p:nvPr/>
        </p:nvCxnSpPr>
        <p:spPr>
          <a:xfrm>
            <a:off x="5480052" y="5534042"/>
            <a:ext cx="2645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2014C3A-5636-D09D-83C9-78EF44B8BF75}"/>
              </a:ext>
            </a:extLst>
          </p:cNvPr>
          <p:cNvCxnSpPr>
            <a:cxnSpLocks/>
          </p:cNvCxnSpPr>
          <p:nvPr/>
        </p:nvCxnSpPr>
        <p:spPr>
          <a:xfrm>
            <a:off x="7870333" y="4033508"/>
            <a:ext cx="2645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C1D4B97E-BEE5-8A09-8CDA-F5C93FC16F6A}"/>
              </a:ext>
            </a:extLst>
          </p:cNvPr>
          <p:cNvCxnSpPr>
            <a:cxnSpLocks/>
          </p:cNvCxnSpPr>
          <p:nvPr/>
        </p:nvCxnSpPr>
        <p:spPr>
          <a:xfrm>
            <a:off x="7870333" y="4330197"/>
            <a:ext cx="2645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Right Brace 1040">
            <a:extLst>
              <a:ext uri="{FF2B5EF4-FFF2-40B4-BE49-F238E27FC236}">
                <a16:creationId xmlns:a16="http://schemas.microsoft.com/office/drawing/2014/main" id="{F34B6AF2-1B39-3F91-50C5-A6347C0936FA}"/>
              </a:ext>
            </a:extLst>
          </p:cNvPr>
          <p:cNvSpPr/>
          <p:nvPr/>
        </p:nvSpPr>
        <p:spPr>
          <a:xfrm rot="16200000">
            <a:off x="6512380" y="2385097"/>
            <a:ext cx="590148" cy="2390281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4EDD98D8-3714-7320-B512-3CEAEB1490BC}"/>
              </a:ext>
            </a:extLst>
          </p:cNvPr>
          <p:cNvSpPr txBox="1"/>
          <p:nvPr/>
        </p:nvSpPr>
        <p:spPr>
          <a:xfrm>
            <a:off x="6372593" y="2532062"/>
            <a:ext cx="7129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>
                <a:latin typeface="Play" panose="020B0000000000000000" pitchFamily="34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53225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B4BFFDC-744C-AFAC-3B33-A81BF5B73754}"/>
              </a:ext>
            </a:extLst>
          </p:cNvPr>
          <p:cNvCxnSpPr>
            <a:cxnSpLocks/>
          </p:cNvCxnSpPr>
          <p:nvPr/>
        </p:nvCxnSpPr>
        <p:spPr>
          <a:xfrm flipH="1">
            <a:off x="3009885" y="5559770"/>
            <a:ext cx="5141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585534E-E4F4-CA63-44AE-2E9A1C2283B5}"/>
              </a:ext>
            </a:extLst>
          </p:cNvPr>
          <p:cNvCxnSpPr>
            <a:cxnSpLocks/>
          </p:cNvCxnSpPr>
          <p:nvPr/>
        </p:nvCxnSpPr>
        <p:spPr>
          <a:xfrm flipH="1">
            <a:off x="3009885" y="3950541"/>
            <a:ext cx="5141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9A25BC1-3D7D-D71C-993D-7B1588DF73C1}"/>
              </a:ext>
            </a:extLst>
          </p:cNvPr>
          <p:cNvCxnSpPr>
            <a:cxnSpLocks/>
          </p:cNvCxnSpPr>
          <p:nvPr/>
        </p:nvCxnSpPr>
        <p:spPr>
          <a:xfrm flipH="1">
            <a:off x="3009885" y="7152901"/>
            <a:ext cx="5141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A5A41B-21FF-D7AB-FC39-1A23CDAF8276}"/>
              </a:ext>
            </a:extLst>
          </p:cNvPr>
          <p:cNvCxnSpPr>
            <a:cxnSpLocks/>
          </p:cNvCxnSpPr>
          <p:nvPr/>
        </p:nvCxnSpPr>
        <p:spPr>
          <a:xfrm>
            <a:off x="3009885" y="3499061"/>
            <a:ext cx="0" cy="522784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DAC10985-6594-80D7-493E-7F72E133909C}"/>
              </a:ext>
            </a:extLst>
          </p:cNvPr>
          <p:cNvSpPr/>
          <p:nvPr/>
        </p:nvSpPr>
        <p:spPr>
          <a:xfrm>
            <a:off x="7103028" y="2738122"/>
            <a:ext cx="358044" cy="337220"/>
          </a:xfrm>
          <a:prstGeom prst="rect">
            <a:avLst/>
          </a:prstGeom>
          <a:solidFill>
            <a:srgbClr val="923B34"/>
          </a:solidFill>
          <a:ln>
            <a:solidFill>
              <a:srgbClr val="923B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9C1D024-17E5-DA06-D6D1-0127AE0417A3}"/>
              </a:ext>
            </a:extLst>
          </p:cNvPr>
          <p:cNvSpPr/>
          <p:nvPr/>
        </p:nvSpPr>
        <p:spPr>
          <a:xfrm>
            <a:off x="7111719" y="3354118"/>
            <a:ext cx="358044" cy="337220"/>
          </a:xfrm>
          <a:prstGeom prst="rect">
            <a:avLst/>
          </a:prstGeom>
          <a:solidFill>
            <a:srgbClr val="D79895"/>
          </a:solidFill>
          <a:ln>
            <a:solidFill>
              <a:srgbClr val="D798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DD740E0E-13A3-D4A5-C063-849E56187535}"/>
              </a:ext>
            </a:extLst>
          </p:cNvPr>
          <p:cNvSpPr txBox="1"/>
          <p:nvPr/>
        </p:nvSpPr>
        <p:spPr>
          <a:xfrm>
            <a:off x="7396711" y="2609081"/>
            <a:ext cx="1581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Play" panose="020B0000000000000000" pitchFamily="34" charset="0"/>
              </a:rPr>
              <a:t>Ti6Al4V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D881E7B7-C165-E743-7B4C-FBA18ED93591}"/>
              </a:ext>
            </a:extLst>
          </p:cNvPr>
          <p:cNvSpPr txBox="1"/>
          <p:nvPr/>
        </p:nvSpPr>
        <p:spPr>
          <a:xfrm>
            <a:off x="7494969" y="3261118"/>
            <a:ext cx="1920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Play" panose="020B0000000000000000" pitchFamily="34" charset="0"/>
              </a:rPr>
              <a:t>Ti-Al-V-Cu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B5C23DDF-7524-4362-3D62-8F4E4CD50D46}"/>
              </a:ext>
            </a:extLst>
          </p:cNvPr>
          <p:cNvSpPr txBox="1"/>
          <p:nvPr/>
        </p:nvSpPr>
        <p:spPr>
          <a:xfrm rot="16200000">
            <a:off x="-1541725" y="5512818"/>
            <a:ext cx="53639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Play" panose="020B0000000000000000" pitchFamily="34" charset="0"/>
              </a:rPr>
              <a:t>Dead: Red Fluorescence</a:t>
            </a:r>
          </a:p>
          <a:p>
            <a:pPr algn="ctr"/>
            <a:r>
              <a:rPr lang="en-US" sz="3600" b="1" dirty="0">
                <a:latin typeface="Play" panose="020B0000000000000000" pitchFamily="34" charset="0"/>
              </a:rPr>
              <a:t>Em = 635 nm [</a:t>
            </a:r>
            <a:r>
              <a:rPr lang="en-US" sz="3600" b="1" dirty="0" err="1">
                <a:latin typeface="Play" panose="020B0000000000000000" pitchFamily="34" charset="0"/>
              </a:rPr>
              <a:t>a.u</a:t>
            </a:r>
            <a:r>
              <a:rPr lang="en-US" sz="3600" b="1" dirty="0">
                <a:latin typeface="Play" panose="020B0000000000000000" pitchFamily="34" charset="0"/>
              </a:rPr>
              <a:t>.]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8B6415B5-8927-183A-E0B9-6E075033D566}"/>
              </a:ext>
            </a:extLst>
          </p:cNvPr>
          <p:cNvSpPr txBox="1"/>
          <p:nvPr/>
        </p:nvSpPr>
        <p:spPr>
          <a:xfrm>
            <a:off x="4314955" y="8802982"/>
            <a:ext cx="2381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Play" panose="020B0000000000000000" pitchFamily="34" charset="0"/>
              </a:rPr>
              <a:t>DEAD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4A609039-BAEC-4529-BA24-C10379B635DC}"/>
              </a:ext>
            </a:extLst>
          </p:cNvPr>
          <p:cNvSpPr txBox="1"/>
          <p:nvPr/>
        </p:nvSpPr>
        <p:spPr>
          <a:xfrm>
            <a:off x="2413176" y="1905911"/>
            <a:ext cx="6502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i="1" dirty="0">
                <a:latin typeface="Play" panose="020B0000000000000000" pitchFamily="34" charset="0"/>
              </a:rPr>
              <a:t>E. coli</a:t>
            </a:r>
            <a:r>
              <a:rPr lang="en-US" sz="3600" b="1" dirty="0">
                <a:latin typeface="Play" panose="020B0000000000000000" pitchFamily="34" charset="0"/>
              </a:rPr>
              <a:t>  live / dead assay, 24 h </a:t>
            </a:r>
          </a:p>
        </p:txBody>
      </p:sp>
      <p:sp>
        <p:nvSpPr>
          <p:cNvPr id="1041" name="Right Brace 1040">
            <a:extLst>
              <a:ext uri="{FF2B5EF4-FFF2-40B4-BE49-F238E27FC236}">
                <a16:creationId xmlns:a16="http://schemas.microsoft.com/office/drawing/2014/main" id="{F34B6AF2-1B39-3F91-50C5-A6347C0936FA}"/>
              </a:ext>
            </a:extLst>
          </p:cNvPr>
          <p:cNvSpPr/>
          <p:nvPr/>
        </p:nvSpPr>
        <p:spPr>
          <a:xfrm rot="16200000">
            <a:off x="5313845" y="2759815"/>
            <a:ext cx="590148" cy="2430562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4EDD98D8-3714-7320-B512-3CEAEB1490BC}"/>
              </a:ext>
            </a:extLst>
          </p:cNvPr>
          <p:cNvSpPr txBox="1"/>
          <p:nvPr/>
        </p:nvSpPr>
        <p:spPr>
          <a:xfrm>
            <a:off x="5195435" y="2729269"/>
            <a:ext cx="7129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>
                <a:latin typeface="Play" panose="020B0000000000000000" pitchFamily="34" charset="0"/>
              </a:rPr>
              <a:t>*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30FA94-4526-7549-9D6F-B4ACF4B77FEE}"/>
              </a:ext>
            </a:extLst>
          </p:cNvPr>
          <p:cNvCxnSpPr/>
          <p:nvPr/>
        </p:nvCxnSpPr>
        <p:spPr>
          <a:xfrm flipH="1">
            <a:off x="2466075" y="7152901"/>
            <a:ext cx="5438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B779C2-3CDA-7982-2419-7142BB05A83C}"/>
              </a:ext>
            </a:extLst>
          </p:cNvPr>
          <p:cNvCxnSpPr/>
          <p:nvPr/>
        </p:nvCxnSpPr>
        <p:spPr>
          <a:xfrm flipH="1">
            <a:off x="2466075" y="5559770"/>
            <a:ext cx="5438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24DE27-99F7-866D-AE9F-33F4A9B28F74}"/>
              </a:ext>
            </a:extLst>
          </p:cNvPr>
          <p:cNvCxnSpPr/>
          <p:nvPr/>
        </p:nvCxnSpPr>
        <p:spPr>
          <a:xfrm flipH="1">
            <a:off x="2466075" y="3956710"/>
            <a:ext cx="5438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776DB5-0A16-1881-E8FD-6F7F225DFE68}"/>
              </a:ext>
            </a:extLst>
          </p:cNvPr>
          <p:cNvSpPr txBox="1"/>
          <p:nvPr/>
        </p:nvSpPr>
        <p:spPr>
          <a:xfrm>
            <a:off x="1949111" y="8309443"/>
            <a:ext cx="490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latin typeface="Play" panose="020B0000000000000000" pitchFamily="34" charset="0"/>
              </a:rPr>
              <a:t>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7E6669-47AF-7080-AF04-0DC2DCCD59F8}"/>
              </a:ext>
            </a:extLst>
          </p:cNvPr>
          <p:cNvCxnSpPr>
            <a:cxnSpLocks/>
          </p:cNvCxnSpPr>
          <p:nvPr/>
        </p:nvCxnSpPr>
        <p:spPr>
          <a:xfrm>
            <a:off x="2466075" y="8737576"/>
            <a:ext cx="568505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0DA2EF1-B182-A0AE-7A72-670088C584A3}"/>
              </a:ext>
            </a:extLst>
          </p:cNvPr>
          <p:cNvSpPr txBox="1"/>
          <p:nvPr/>
        </p:nvSpPr>
        <p:spPr>
          <a:xfrm>
            <a:off x="1949111" y="6727975"/>
            <a:ext cx="490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latin typeface="Play" panose="020B0000000000000000" pitchFamily="34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7A4E80-ABBB-71D4-81FD-6A64AFA1F5A0}"/>
              </a:ext>
            </a:extLst>
          </p:cNvPr>
          <p:cNvSpPr txBox="1"/>
          <p:nvPr/>
        </p:nvSpPr>
        <p:spPr>
          <a:xfrm>
            <a:off x="1949111" y="5106244"/>
            <a:ext cx="490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latin typeface="Play" panose="020B0000000000000000" pitchFamily="34" charset="0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52E716-904F-93B2-D167-F6353206F03C}"/>
              </a:ext>
            </a:extLst>
          </p:cNvPr>
          <p:cNvSpPr txBox="1"/>
          <p:nvPr/>
        </p:nvSpPr>
        <p:spPr>
          <a:xfrm>
            <a:off x="1949111" y="3535043"/>
            <a:ext cx="490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latin typeface="Play" panose="020B0000000000000000" pitchFamily="34" charset="0"/>
              </a:rPr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52DF4E-3954-0E70-3C25-048587A49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736" y="3326098"/>
            <a:ext cx="8333654" cy="5814342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CFE91EA-7565-54BE-3002-4F46C5BEC4BC}"/>
              </a:ext>
            </a:extLst>
          </p:cNvPr>
          <p:cNvGrpSpPr/>
          <p:nvPr/>
        </p:nvGrpSpPr>
        <p:grpSpPr>
          <a:xfrm>
            <a:off x="3294375" y="4858206"/>
            <a:ext cx="2115127" cy="3890042"/>
            <a:chOff x="3720273" y="4836863"/>
            <a:chExt cx="2115127" cy="38900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60D832-D72F-1261-2815-0EA422DDB56D}"/>
                </a:ext>
              </a:extLst>
            </p:cNvPr>
            <p:cNvSpPr/>
            <p:nvPr/>
          </p:nvSpPr>
          <p:spPr>
            <a:xfrm>
              <a:off x="3720273" y="4930389"/>
              <a:ext cx="2115127" cy="3796516"/>
            </a:xfrm>
            <a:prstGeom prst="rect">
              <a:avLst/>
            </a:prstGeom>
            <a:solidFill>
              <a:srgbClr val="923B3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22437D7-F7F5-42CC-EF21-07FED8205C68}"/>
                </a:ext>
              </a:extLst>
            </p:cNvPr>
            <p:cNvGrpSpPr/>
            <p:nvPr/>
          </p:nvGrpSpPr>
          <p:grpSpPr>
            <a:xfrm>
              <a:off x="4645575" y="4836863"/>
              <a:ext cx="264522" cy="190465"/>
              <a:chOff x="4685625" y="4836863"/>
              <a:chExt cx="264522" cy="190465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6D0F7D0-9985-CC8A-4B31-FA8AF4C72F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7887" y="4842882"/>
                <a:ext cx="0" cy="1844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8EC4D97A-52A2-2002-6743-90F820B49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5626" y="4836863"/>
                <a:ext cx="26452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C693EEE-9866-6390-C07B-348DAD4EDC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5625" y="5027328"/>
                <a:ext cx="26452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EA1E5E-CE90-11DE-8A11-160E4987E63A}"/>
              </a:ext>
            </a:extLst>
          </p:cNvPr>
          <p:cNvGrpSpPr/>
          <p:nvPr/>
        </p:nvGrpSpPr>
        <p:grpSpPr>
          <a:xfrm>
            <a:off x="5638435" y="6032472"/>
            <a:ext cx="2115127" cy="2683003"/>
            <a:chOff x="6251105" y="6043902"/>
            <a:chExt cx="2115127" cy="268300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34E08F3-ADB4-EAB8-14FB-D58A9BC37647}"/>
                </a:ext>
              </a:extLst>
            </p:cNvPr>
            <p:cNvSpPr/>
            <p:nvPr/>
          </p:nvSpPr>
          <p:spPr>
            <a:xfrm>
              <a:off x="6251105" y="6181558"/>
              <a:ext cx="2115127" cy="2545347"/>
            </a:xfrm>
            <a:prstGeom prst="rect">
              <a:avLst/>
            </a:prstGeom>
            <a:solidFill>
              <a:srgbClr val="D7989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8DF8EC4-6648-3BF9-950D-40B433A35D56}"/>
                </a:ext>
              </a:extLst>
            </p:cNvPr>
            <p:cNvGrpSpPr/>
            <p:nvPr/>
          </p:nvGrpSpPr>
          <p:grpSpPr>
            <a:xfrm>
              <a:off x="7176408" y="6043902"/>
              <a:ext cx="264521" cy="258835"/>
              <a:chOff x="7115089" y="6043902"/>
              <a:chExt cx="264521" cy="258835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833C2B9-38C2-C7C3-C403-322282EA7B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7350" y="6056132"/>
                <a:ext cx="0" cy="2466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597BDCE-987F-86AA-46C0-A6C3C91990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15089" y="6043902"/>
                <a:ext cx="26452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489B8AE-FEB4-6FFF-4EC3-A043C98308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15089" y="6302737"/>
                <a:ext cx="26452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79516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915" y="7040123"/>
            <a:ext cx="4401839" cy="2955869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400" y="7022292"/>
            <a:ext cx="4377608" cy="2991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99" y="3514851"/>
            <a:ext cx="3397611" cy="3173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406462" y="6969434"/>
            <a:ext cx="916733" cy="633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  <a:endParaRPr lang="en-GB" sz="3600" b="1" dirty="0">
              <a:solidFill>
                <a:schemeClr val="bg1">
                  <a:lumMod val="9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7399" y="7024906"/>
            <a:ext cx="840663" cy="5221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  <a:endParaRPr lang="en-GB" sz="36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34787" y="8265716"/>
            <a:ext cx="439772" cy="5242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GB" sz="2000"/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 flipV="1">
            <a:off x="5574560" y="7012484"/>
            <a:ext cx="935517" cy="125323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5574561" y="8790016"/>
            <a:ext cx="900049" cy="121400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9062043" y="8443828"/>
            <a:ext cx="334363" cy="346188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748723" y="8849313"/>
            <a:ext cx="1964092" cy="1117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>
              <a:spcAft>
                <a:spcPts val="1146"/>
              </a:spcAft>
            </a:pPr>
            <a:r>
              <a:rPr lang="en-US" sz="3300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Dendritic structure </a:t>
            </a:r>
            <a:endParaRPr lang="en-GB" sz="3300" dirty="0">
              <a:solidFill>
                <a:schemeClr val="bg1"/>
              </a:solidFill>
              <a:ea typeface="Calibri"/>
              <a:cs typeface="Times New Roman"/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1995220" y="9800338"/>
            <a:ext cx="1001045" cy="85859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ot="0" spcFirstLastPara="0" vert="horz" wrap="square" lIns="104852" tIns="52427" rIns="104852" bIns="52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558">
              <a:defRPr/>
            </a:pPr>
            <a:endParaRPr lang="en-GB" sz="20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839976" y="9169142"/>
            <a:ext cx="1309962" cy="676333"/>
          </a:xfrm>
          <a:prstGeom prst="rect">
            <a:avLst/>
          </a:prstGeom>
        </p:spPr>
        <p:txBody>
          <a:bodyPr wrap="none" lIns="91434" tIns="45717" rIns="91434" bIns="45717">
            <a:spAutoFit/>
          </a:bodyPr>
          <a:lstStyle/>
          <a:p>
            <a:pPr algn="ctr">
              <a:lnSpc>
                <a:spcPct val="115000"/>
              </a:lnSpc>
              <a:spcAft>
                <a:spcPts val="1146"/>
              </a:spcAft>
            </a:pPr>
            <a:r>
              <a:rPr lang="en-US" sz="3300" b="1" dirty="0">
                <a:solidFill>
                  <a:srgbClr val="FFFF00"/>
                </a:solidFill>
                <a:latin typeface="Times New Roman"/>
                <a:ea typeface="Calibri"/>
                <a:cs typeface="Times New Roman"/>
              </a:rPr>
              <a:t>10 µm</a:t>
            </a:r>
            <a:endParaRPr lang="en-GB" sz="3300" dirty="0">
              <a:solidFill>
                <a:srgbClr val="FFFF00"/>
              </a:solidFill>
              <a:ea typeface="Calibri"/>
              <a:cs typeface="Times New Roman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525174" y="9204193"/>
            <a:ext cx="1313745" cy="42176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104852" tIns="52427" rIns="104852" bIns="52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8558">
              <a:lnSpc>
                <a:spcPct val="115000"/>
              </a:lnSpc>
              <a:spcAft>
                <a:spcPts val="1146"/>
              </a:spcAft>
              <a:defRPr/>
            </a:pPr>
            <a:r>
              <a:rPr lang="en-US" sz="3300" b="1" kern="0" dirty="0">
                <a:solidFill>
                  <a:srgbClr val="FFFF00"/>
                </a:solidFill>
                <a:latin typeface="Times New Roman"/>
                <a:ea typeface="Calibri"/>
                <a:cs typeface="Times New Roman"/>
              </a:rPr>
              <a:t>1 µm</a:t>
            </a:r>
          </a:p>
        </p:txBody>
      </p:sp>
      <p:sp>
        <p:nvSpPr>
          <p:cNvPr id="35" name="Rectangle 34"/>
          <p:cNvSpPr/>
          <p:nvPr/>
        </p:nvSpPr>
        <p:spPr>
          <a:xfrm flipV="1">
            <a:off x="6695784" y="9687324"/>
            <a:ext cx="955479" cy="113017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ot="0" spcFirstLastPara="0" vert="horz" wrap="square" lIns="104852" tIns="52427" rIns="104852" bIns="52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558">
              <a:defRPr/>
            </a:pPr>
            <a:endParaRPr lang="en-GB" sz="2000" kern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1E9059-EDFC-DC49-DBCB-4045110362BE}"/>
              </a:ext>
            </a:extLst>
          </p:cNvPr>
          <p:cNvSpPr/>
          <p:nvPr/>
        </p:nvSpPr>
        <p:spPr>
          <a:xfrm>
            <a:off x="6225009" y="3087759"/>
            <a:ext cx="963513" cy="633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  <a:endParaRPr lang="en-GB" sz="3600" b="1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489A46-17ED-FF06-6065-694041DC78C1}"/>
              </a:ext>
            </a:extLst>
          </p:cNvPr>
          <p:cNvSpPr/>
          <p:nvPr/>
        </p:nvSpPr>
        <p:spPr>
          <a:xfrm>
            <a:off x="1509633" y="3087759"/>
            <a:ext cx="963513" cy="633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  <a:endParaRPr lang="en-GB" sz="3600" b="1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B9F0DE2-75A8-775D-FB3A-9A10C2507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583" y="3524902"/>
            <a:ext cx="5355840" cy="35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09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52133" y="7107145"/>
            <a:ext cx="31038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828800"/>
            <a:r>
              <a:rPr lang="en-GB" sz="3600" b="1" dirty="0">
                <a:solidFill>
                  <a:srgbClr val="000000"/>
                </a:solidFill>
                <a:latin typeface="ADLaM Display"/>
                <a:ea typeface="Calibri"/>
                <a:cs typeface="Times New Roman" pitchFamily="18" charset="0"/>
              </a:rPr>
              <a:t>Slurry </a:t>
            </a:r>
          </a:p>
          <a:p>
            <a:pPr lvl="0" defTabSz="1828800"/>
            <a:r>
              <a:rPr lang="en-GB" sz="3600" b="1" dirty="0">
                <a:solidFill>
                  <a:srgbClr val="000000"/>
                </a:solidFill>
                <a:latin typeface="ADLaM Display"/>
                <a:ea typeface="Calibri"/>
                <a:cs typeface="Times New Roman" pitchFamily="18" charset="0"/>
              </a:rPr>
              <a:t>spray coating</a:t>
            </a:r>
            <a:endParaRPr lang="en-GB" sz="3600" b="1" dirty="0">
              <a:solidFill>
                <a:srgbClr val="000000"/>
              </a:solidFill>
              <a:latin typeface="ADLaM Display"/>
              <a:cs typeface="Times New Roman" pitchFamily="18" charset="0"/>
            </a:endParaRPr>
          </a:p>
        </p:txBody>
      </p:sp>
      <p:pic>
        <p:nvPicPr>
          <p:cNvPr id="17" name="Picture 16" descr="A blue and black spray object&#10;&#10;Description automatically generated">
            <a:extLst>
              <a:ext uri="{FF2B5EF4-FFF2-40B4-BE49-F238E27FC236}">
                <a16:creationId xmlns:a16="http://schemas.microsoft.com/office/drawing/2014/main" id="{E5390EAB-110F-FAD1-065E-4F039DE95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43" y="6075276"/>
            <a:ext cx="1981372" cy="2202371"/>
          </a:xfrm>
          <a:prstGeom prst="rect">
            <a:avLst/>
          </a:prstGeom>
        </p:spPr>
      </p:pic>
      <p:pic>
        <p:nvPicPr>
          <p:cNvPr id="36" name="Picture 35" descr="A drawing of a screwdriver&#10;&#10;Description automatically generated">
            <a:extLst>
              <a:ext uri="{FF2B5EF4-FFF2-40B4-BE49-F238E27FC236}">
                <a16:creationId xmlns:a16="http://schemas.microsoft.com/office/drawing/2014/main" id="{83F963EB-8D3E-249B-2739-DEB7D4C5F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943" y="5775434"/>
            <a:ext cx="5849635" cy="386375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35F1235-5247-0A71-4AF3-177CE5E1EF66}"/>
              </a:ext>
            </a:extLst>
          </p:cNvPr>
          <p:cNvGrpSpPr/>
          <p:nvPr/>
        </p:nvGrpSpPr>
        <p:grpSpPr>
          <a:xfrm>
            <a:off x="-166054" y="240729"/>
            <a:ext cx="5970071" cy="5359055"/>
            <a:chOff x="-206022" y="576351"/>
            <a:chExt cx="4828470" cy="4832147"/>
          </a:xfrm>
        </p:grpSpPr>
        <p:pic>
          <p:nvPicPr>
            <p:cNvPr id="50" name="Picture 49" descr="A machine with a metal frame&#10;&#10;Description automatically generated with medium confidence">
              <a:extLst>
                <a:ext uri="{FF2B5EF4-FFF2-40B4-BE49-F238E27FC236}">
                  <a16:creationId xmlns:a16="http://schemas.microsoft.com/office/drawing/2014/main" id="{88675BA7-4F56-E338-6395-68AF43524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27" y="576352"/>
              <a:ext cx="2156413" cy="3863751"/>
            </a:xfrm>
            <a:prstGeom prst="rect">
              <a:avLst/>
            </a:prstGeom>
          </p:spPr>
        </p:pic>
        <p:pic>
          <p:nvPicPr>
            <p:cNvPr id="51" name="Picture 50" descr="A close-up of a machine&#10;&#10;Description automatically generated">
              <a:extLst>
                <a:ext uri="{FF2B5EF4-FFF2-40B4-BE49-F238E27FC236}">
                  <a16:creationId xmlns:a16="http://schemas.microsoft.com/office/drawing/2014/main" id="{A813EC66-AF9F-A1AF-B65F-90AD12A01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272" y="576351"/>
              <a:ext cx="2289176" cy="1905085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01AF3CF-AA67-9CD1-C132-06745096E954}"/>
                </a:ext>
              </a:extLst>
            </p:cNvPr>
            <p:cNvSpPr txBox="1"/>
            <p:nvPr/>
          </p:nvSpPr>
          <p:spPr>
            <a:xfrm>
              <a:off x="171718" y="617168"/>
              <a:ext cx="77296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(a)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85307E1-BC01-C49C-E838-7F08AC55FD06}"/>
                </a:ext>
              </a:extLst>
            </p:cNvPr>
            <p:cNvSpPr txBox="1"/>
            <p:nvPr/>
          </p:nvSpPr>
          <p:spPr>
            <a:xfrm rot="21008012">
              <a:off x="100810" y="3939372"/>
              <a:ext cx="11288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Samples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E048E9F-5B2C-B1D6-2283-A30F8B0A7614}"/>
                </a:ext>
              </a:extLst>
            </p:cNvPr>
            <p:cNvSpPr txBox="1"/>
            <p:nvPr/>
          </p:nvSpPr>
          <p:spPr>
            <a:xfrm>
              <a:off x="2434746" y="2413718"/>
              <a:ext cx="1888004" cy="860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7030A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Control Panel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AFD14E8-B27C-FA34-395B-4B150D97A88F}"/>
                </a:ext>
              </a:extLst>
            </p:cNvPr>
            <p:cNvSpPr txBox="1"/>
            <p:nvPr/>
          </p:nvSpPr>
          <p:spPr>
            <a:xfrm>
              <a:off x="-206022" y="4326187"/>
              <a:ext cx="1888004" cy="10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7030A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Laser Head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5BE070-62C8-CFC3-14B5-CBDDC6E09383}"/>
              </a:ext>
            </a:extLst>
          </p:cNvPr>
          <p:cNvGrpSpPr/>
          <p:nvPr/>
        </p:nvGrpSpPr>
        <p:grpSpPr>
          <a:xfrm>
            <a:off x="994331" y="9581401"/>
            <a:ext cx="4975201" cy="2686135"/>
            <a:chOff x="46466" y="5085617"/>
            <a:chExt cx="4975201" cy="23699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04C039-1801-FE49-A39C-E9834A574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66" y="5085617"/>
              <a:ext cx="4975201" cy="2369953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A9B7F3-7D7D-29CB-4C2D-53592B9E7D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9856" y="5740766"/>
              <a:ext cx="2194605" cy="386100"/>
            </a:xfrm>
            <a:prstGeom prst="straightConnector1">
              <a:avLst/>
            </a:prstGeom>
            <a:ln w="889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363AB5-9EAD-4EE9-141D-82F7B449EB1C}"/>
                </a:ext>
              </a:extLst>
            </p:cNvPr>
            <p:cNvSpPr txBox="1"/>
            <p:nvPr/>
          </p:nvSpPr>
          <p:spPr>
            <a:xfrm rot="21023157">
              <a:off x="1364154" y="5493444"/>
              <a:ext cx="2185214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b="1" dirty="0">
                  <a:solidFill>
                    <a:srgbClr val="FFFF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Scan Direction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787B4A-21D1-DBC7-E1C9-3EC1555D7EFF}"/>
                </a:ext>
              </a:extLst>
            </p:cNvPr>
            <p:cNvSpPr txBox="1"/>
            <p:nvPr/>
          </p:nvSpPr>
          <p:spPr>
            <a:xfrm rot="20829501">
              <a:off x="1162622" y="6374789"/>
              <a:ext cx="1173719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300" dirty="0">
                  <a:solidFill>
                    <a:srgbClr val="C00000"/>
                  </a:solidFill>
                  <a:highlight>
                    <a:srgbClr val="00FFFF"/>
                  </a:highlight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Ti6Al4V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2CE0FF-EAFC-1EC7-AE31-88AB0430A814}"/>
              </a:ext>
            </a:extLst>
          </p:cNvPr>
          <p:cNvGrpSpPr/>
          <p:nvPr/>
        </p:nvGrpSpPr>
        <p:grpSpPr>
          <a:xfrm>
            <a:off x="5115198" y="10307147"/>
            <a:ext cx="1880071" cy="1687050"/>
            <a:chOff x="507699" y="4344168"/>
            <a:chExt cx="1880070" cy="168705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4B5FF52-7865-B70F-F17C-873434EA5352}"/>
                </a:ext>
              </a:extLst>
            </p:cNvPr>
            <p:cNvSpPr/>
            <p:nvPr/>
          </p:nvSpPr>
          <p:spPr>
            <a:xfrm>
              <a:off x="1145798" y="5596977"/>
              <a:ext cx="50720" cy="507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CE5B14F-FA3C-36B9-3364-B6FB208B0D01}"/>
                </a:ext>
              </a:extLst>
            </p:cNvPr>
            <p:cNvGrpSpPr/>
            <p:nvPr/>
          </p:nvGrpSpPr>
          <p:grpSpPr>
            <a:xfrm>
              <a:off x="983534" y="4953646"/>
              <a:ext cx="963458" cy="849662"/>
              <a:chOff x="682652" y="5036206"/>
              <a:chExt cx="963458" cy="849662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050F36BB-4596-26B2-57E1-6C3898C2F60F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H="1">
                <a:off x="682652" y="5596977"/>
                <a:ext cx="488506" cy="184665"/>
              </a:xfrm>
              <a:prstGeom prst="straightConnector1">
                <a:avLst/>
              </a:prstGeom>
              <a:ln w="7620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537230D-EE1F-B019-4101-0E2881C2D03F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>
                <a:off x="1153226" y="5604405"/>
                <a:ext cx="492884" cy="281463"/>
              </a:xfrm>
              <a:prstGeom prst="straightConnector1">
                <a:avLst/>
              </a:prstGeom>
              <a:ln w="76200">
                <a:solidFill>
                  <a:srgbClr val="A6106A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D107A53-71DF-E7B0-D2E5-A24D13088124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 flipV="1">
                <a:off x="1145798" y="5036206"/>
                <a:ext cx="7428" cy="568199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C10C2F6-D582-9214-7431-5E69DB03CAD6}"/>
                </a:ext>
              </a:extLst>
            </p:cNvPr>
            <p:cNvSpPr/>
            <p:nvPr/>
          </p:nvSpPr>
          <p:spPr>
            <a:xfrm>
              <a:off x="507699" y="5378477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b="1" dirty="0">
                  <a:solidFill>
                    <a:srgbClr val="0070C0"/>
                  </a:solidFill>
                </a:rPr>
                <a:t>x</a:t>
              </a:r>
              <a:endParaRPr lang="en-GB" sz="5500" b="1" dirty="0">
                <a:solidFill>
                  <a:srgbClr val="0070C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483B33-F742-37C1-3F86-43F17F7A072A}"/>
                </a:ext>
              </a:extLst>
            </p:cNvPr>
            <p:cNvSpPr/>
            <p:nvPr/>
          </p:nvSpPr>
          <p:spPr>
            <a:xfrm>
              <a:off x="1172924" y="4344168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b="1" dirty="0">
                  <a:solidFill>
                    <a:srgbClr val="00B050"/>
                  </a:solidFill>
                </a:rPr>
                <a:t>z</a:t>
              </a:r>
              <a:endParaRPr lang="en-GB" sz="5500" b="1" dirty="0">
                <a:solidFill>
                  <a:srgbClr val="00B050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E6C509-B7FB-FC5D-3EB3-787912C45549}"/>
                </a:ext>
              </a:extLst>
            </p:cNvPr>
            <p:cNvSpPr/>
            <p:nvPr/>
          </p:nvSpPr>
          <p:spPr>
            <a:xfrm>
              <a:off x="1825401" y="5463021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b="1" dirty="0">
                  <a:solidFill>
                    <a:srgbClr val="A6106A"/>
                  </a:solidFill>
                </a:rPr>
                <a:t>y</a:t>
              </a:r>
              <a:endParaRPr lang="en-GB" sz="5500" b="1" dirty="0">
                <a:solidFill>
                  <a:srgbClr val="A6106A"/>
                </a:solidFill>
              </a:endParaRP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6D90E0E2-800E-138A-7376-34562ECD0084}"/>
              </a:ext>
            </a:extLst>
          </p:cNvPr>
          <p:cNvSpPr/>
          <p:nvPr/>
        </p:nvSpPr>
        <p:spPr>
          <a:xfrm>
            <a:off x="7060148" y="8094737"/>
            <a:ext cx="45719" cy="457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CF3734-EFE8-AC63-6501-0F5659ED50E3}"/>
              </a:ext>
            </a:extLst>
          </p:cNvPr>
          <p:cNvCxnSpPr>
            <a:cxnSpLocks/>
            <a:stCxn id="37" idx="6"/>
            <a:endCxn id="39" idx="4"/>
          </p:cNvCxnSpPr>
          <p:nvPr/>
        </p:nvCxnSpPr>
        <p:spPr>
          <a:xfrm flipV="1">
            <a:off x="7105867" y="7876967"/>
            <a:ext cx="3503026" cy="240629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178186-441F-D65A-10B3-30196F92B709}"/>
              </a:ext>
            </a:extLst>
          </p:cNvPr>
          <p:cNvCxnSpPr>
            <a:cxnSpLocks/>
            <a:stCxn id="37" idx="0"/>
            <a:endCxn id="39" idx="1"/>
          </p:cNvCxnSpPr>
          <p:nvPr/>
        </p:nvCxnSpPr>
        <p:spPr>
          <a:xfrm flipV="1">
            <a:off x="7083008" y="5775420"/>
            <a:ext cx="2655395" cy="2319317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1D4A70F0-4806-4332-59C4-858B58FC9F32}"/>
              </a:ext>
            </a:extLst>
          </p:cNvPr>
          <p:cNvSpPr/>
          <p:nvPr/>
        </p:nvSpPr>
        <p:spPr>
          <a:xfrm>
            <a:off x="5270950" y="5372536"/>
            <a:ext cx="45719" cy="45718"/>
          </a:xfrm>
          <a:prstGeom prst="ellipse">
            <a:avLst/>
          </a:prstGeom>
          <a:solidFill>
            <a:srgbClr val="D76D00"/>
          </a:solidFill>
          <a:ln>
            <a:solidFill>
              <a:srgbClr val="D76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FD7F208-8725-4791-D48F-F666F6B80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9237" y="9935327"/>
            <a:ext cx="4451509" cy="1726733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8EAFDE0-9464-68D7-B953-510B973651CC}"/>
              </a:ext>
            </a:extLst>
          </p:cNvPr>
          <p:cNvSpPr txBox="1"/>
          <p:nvPr/>
        </p:nvSpPr>
        <p:spPr>
          <a:xfrm>
            <a:off x="1447085" y="6036254"/>
            <a:ext cx="811428" cy="646325"/>
          </a:xfrm>
          <a:prstGeom prst="rect">
            <a:avLst/>
          </a:prstGeom>
          <a:noFill/>
          <a:ln>
            <a:noFill/>
          </a:ln>
        </p:spPr>
        <p:txBody>
          <a:bodyPr wrap="none" lIns="91434" tIns="45717" rIns="91434" bIns="45717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44A0D0C-8DAC-FBC5-33E1-6A21A75EFFE8}"/>
              </a:ext>
            </a:extLst>
          </p:cNvPr>
          <p:cNvSpPr txBox="1"/>
          <p:nvPr/>
        </p:nvSpPr>
        <p:spPr>
          <a:xfrm>
            <a:off x="521929" y="9626576"/>
            <a:ext cx="745705" cy="646325"/>
          </a:xfrm>
          <a:prstGeom prst="rect">
            <a:avLst/>
          </a:prstGeom>
          <a:noFill/>
          <a:ln>
            <a:noFill/>
          </a:ln>
        </p:spPr>
        <p:txBody>
          <a:bodyPr wrap="none" lIns="91434" tIns="45717" rIns="91434" bIns="45717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6127758-0CF9-BA02-4346-0FBD98F0EE4D}"/>
              </a:ext>
            </a:extLst>
          </p:cNvPr>
          <p:cNvSpPr txBox="1"/>
          <p:nvPr/>
        </p:nvSpPr>
        <p:spPr>
          <a:xfrm>
            <a:off x="6909683" y="9810733"/>
            <a:ext cx="809826" cy="646325"/>
          </a:xfrm>
          <a:prstGeom prst="rect">
            <a:avLst/>
          </a:prstGeom>
          <a:noFill/>
          <a:ln>
            <a:noFill/>
          </a:ln>
        </p:spPr>
        <p:txBody>
          <a:bodyPr wrap="none" lIns="91434" tIns="45717" rIns="91434" bIns="45717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350861B-C432-A94E-006D-2FEDA14938DC}"/>
              </a:ext>
            </a:extLst>
          </p:cNvPr>
          <p:cNvCxnSpPr>
            <a:cxnSpLocks/>
          </p:cNvCxnSpPr>
          <p:nvPr/>
        </p:nvCxnSpPr>
        <p:spPr>
          <a:xfrm flipV="1">
            <a:off x="5979031" y="8365983"/>
            <a:ext cx="1608033" cy="283983"/>
          </a:xfrm>
          <a:prstGeom prst="straightConnector1">
            <a:avLst/>
          </a:prstGeom>
          <a:ln w="889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FB7229-C107-38B9-634B-A9FEF8AB29A3}"/>
              </a:ext>
            </a:extLst>
          </p:cNvPr>
          <p:cNvGrpSpPr/>
          <p:nvPr/>
        </p:nvGrpSpPr>
        <p:grpSpPr>
          <a:xfrm>
            <a:off x="8547369" y="4730081"/>
            <a:ext cx="3757748" cy="3146886"/>
            <a:chOff x="8547369" y="4730081"/>
            <a:chExt cx="3757748" cy="314688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A0EBDA4-DB69-B1AF-4231-54A01B72F91F}"/>
                </a:ext>
              </a:extLst>
            </p:cNvPr>
            <p:cNvGrpSpPr/>
            <p:nvPr/>
          </p:nvGrpSpPr>
          <p:grpSpPr>
            <a:xfrm>
              <a:off x="9377835" y="5414852"/>
              <a:ext cx="2462115" cy="2462115"/>
              <a:chOff x="5688611" y="2506103"/>
              <a:chExt cx="2895600" cy="289560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352FAD7-2231-94BA-ACEA-37353DDEAD44}"/>
                  </a:ext>
                </a:extLst>
              </p:cNvPr>
              <p:cNvSpPr/>
              <p:nvPr/>
            </p:nvSpPr>
            <p:spPr>
              <a:xfrm>
                <a:off x="5688611" y="2506103"/>
                <a:ext cx="2895600" cy="289560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39" descr="A rainbow cone on a square&#10;&#10;Description automatically generated">
                <a:extLst>
                  <a:ext uri="{FF2B5EF4-FFF2-40B4-BE49-F238E27FC236}">
                    <a16:creationId xmlns:a16="http://schemas.microsoft.com/office/drawing/2014/main" id="{1F54FE8A-5AD4-2DB1-D700-1DFA9DECF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4516" y="2652976"/>
                <a:ext cx="2146428" cy="2072995"/>
              </a:xfrm>
              <a:prstGeom prst="rect">
                <a:avLst/>
              </a:prstGeom>
            </p:spPr>
          </p:pic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24EEDC8-2798-5208-BBC9-C6BD83CB1BF5}"/>
                </a:ext>
              </a:extLst>
            </p:cNvPr>
            <p:cNvSpPr txBox="1"/>
            <p:nvPr/>
          </p:nvSpPr>
          <p:spPr>
            <a:xfrm>
              <a:off x="8547369" y="4730081"/>
              <a:ext cx="3757748" cy="6463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34" tIns="45717" rIns="91434" bIns="45717" rtlCol="0">
              <a:spAutoFit/>
            </a:bodyPr>
            <a:lstStyle/>
            <a:p>
              <a:pPr algn="ctr"/>
              <a:r>
                <a:rPr lang="en-US" sz="3600" b="1" dirty="0">
                  <a:latin typeface="Times New Roman" panose="02020603050405020304" pitchFamily="18" charset="0"/>
                  <a:ea typeface="ADLaM Display" panose="02010000000000000000" pitchFamily="2" charset="0"/>
                  <a:cs typeface="Times New Roman" panose="02020603050405020304" pitchFamily="18" charset="0"/>
                </a:rPr>
                <a:t>I</a:t>
              </a:r>
              <a:r>
                <a:rPr lang="en-US" sz="3100" b="1" baseline="-25000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max</a:t>
              </a:r>
              <a:r>
                <a:rPr lang="en-US" sz="3100" b="1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=26.9 kW/mm</a:t>
              </a:r>
              <a:r>
                <a:rPr lang="en-US" sz="3100" b="1" baseline="30000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2</a:t>
              </a: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71C16D41-FD1B-36C6-1CB9-055581D7CB65}"/>
              </a:ext>
            </a:extLst>
          </p:cNvPr>
          <p:cNvSpPr txBox="1"/>
          <p:nvPr/>
        </p:nvSpPr>
        <p:spPr>
          <a:xfrm rot="20988354">
            <a:off x="6266041" y="8496496"/>
            <a:ext cx="1510544" cy="400103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/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200 mm/s</a:t>
            </a:r>
          </a:p>
        </p:txBody>
      </p:sp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904" y="4640814"/>
            <a:ext cx="1384805" cy="88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750" y="4814404"/>
            <a:ext cx="1326647" cy="995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8EAFDE0-9464-68D7-B953-510B973651CC}"/>
              </a:ext>
            </a:extLst>
          </p:cNvPr>
          <p:cNvSpPr txBox="1"/>
          <p:nvPr/>
        </p:nvSpPr>
        <p:spPr>
          <a:xfrm>
            <a:off x="3877146" y="5084346"/>
            <a:ext cx="511666" cy="646325"/>
          </a:xfrm>
          <a:prstGeom prst="rect">
            <a:avLst/>
          </a:prstGeom>
          <a:noFill/>
          <a:ln>
            <a:noFill/>
          </a:ln>
        </p:spPr>
        <p:txBody>
          <a:bodyPr wrap="none" lIns="91434" tIns="45717" rIns="91434" bIns="45717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+</a:t>
            </a:r>
          </a:p>
        </p:txBody>
      </p:sp>
      <p:sp>
        <p:nvSpPr>
          <p:cNvPr id="69" name="Rectangle 68"/>
          <p:cNvSpPr/>
          <p:nvPr/>
        </p:nvSpPr>
        <p:spPr>
          <a:xfrm>
            <a:off x="2753057" y="5658776"/>
            <a:ext cx="10577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alibri"/>
              </a:rPr>
              <a:t>PVA</a:t>
            </a:r>
            <a:endParaRPr kumimoji="0" lang="en-GB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328634" y="5395395"/>
            <a:ext cx="2259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ADLaM Display"/>
                <a:ea typeface="Calibri" pitchFamily="34" charset="0"/>
                <a:cs typeface="Times New Roman" pitchFamily="18" charset="0"/>
              </a:rPr>
              <a:t>micro-nano Cu particles </a:t>
            </a:r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1947886" y="7311820"/>
            <a:ext cx="663750" cy="23836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4063697" y="7619823"/>
            <a:ext cx="692590" cy="309141"/>
          </a:xfrm>
          <a:prstGeom prst="line">
            <a:avLst/>
          </a:prstGeom>
          <a:noFill/>
          <a:ln w="28575" cap="flat" cmpd="sng" algn="ctr">
            <a:solidFill>
              <a:srgbClr val="FBBA00"/>
            </a:solidFill>
            <a:prstDash val="sysDash"/>
            <a:miter lim="800000"/>
          </a:ln>
          <a:effectLst/>
        </p:spPr>
      </p:cxnSp>
      <p:cxnSp>
        <p:nvCxnSpPr>
          <p:cNvPr id="93" name="Straight Connector 92"/>
          <p:cNvCxnSpPr/>
          <p:nvPr/>
        </p:nvCxnSpPr>
        <p:spPr>
          <a:xfrm>
            <a:off x="4128046" y="7585779"/>
            <a:ext cx="692590" cy="0"/>
          </a:xfrm>
          <a:prstGeom prst="line">
            <a:avLst/>
          </a:prstGeom>
          <a:noFill/>
          <a:ln w="28575" cap="flat" cmpd="sng" algn="ctr">
            <a:solidFill>
              <a:srgbClr val="FBBA00"/>
            </a:solidFill>
            <a:prstDash val="sysDash"/>
            <a:miter lim="800000"/>
          </a:ln>
          <a:effectLst/>
        </p:spPr>
      </p:cxnSp>
      <p:cxnSp>
        <p:nvCxnSpPr>
          <p:cNvPr id="102" name="Straight Connector 101"/>
          <p:cNvCxnSpPr/>
          <p:nvPr/>
        </p:nvCxnSpPr>
        <p:spPr>
          <a:xfrm>
            <a:off x="4045419" y="7634114"/>
            <a:ext cx="386175" cy="419584"/>
          </a:xfrm>
          <a:prstGeom prst="line">
            <a:avLst/>
          </a:prstGeom>
          <a:noFill/>
          <a:ln w="28575" cap="flat" cmpd="sng" algn="ctr">
            <a:solidFill>
              <a:srgbClr val="FBBA00"/>
            </a:solidFill>
            <a:prstDash val="sysDash"/>
            <a:miter lim="800000"/>
          </a:ln>
          <a:effectLst/>
        </p:spPr>
      </p:cxnSp>
      <p:cxnSp>
        <p:nvCxnSpPr>
          <p:cNvPr id="71" name="Straight Arrow Connector 70"/>
          <p:cNvCxnSpPr>
            <a:cxnSpLocks/>
          </p:cNvCxnSpPr>
          <p:nvPr/>
        </p:nvCxnSpPr>
        <p:spPr>
          <a:xfrm flipH="1">
            <a:off x="3657756" y="6196287"/>
            <a:ext cx="886397" cy="486292"/>
          </a:xfrm>
          <a:prstGeom prst="straightConnector1">
            <a:avLst/>
          </a:prstGeom>
          <a:noFill/>
          <a:ln w="57150" cap="flat" cmpd="sng" algn="ctr">
            <a:solidFill>
              <a:srgbClr val="000000"/>
            </a:solidFill>
            <a:prstDash val="solid"/>
            <a:miter lim="800000"/>
            <a:tailEnd type="arrow"/>
          </a:ln>
          <a:effectLst/>
        </p:spPr>
      </p:cxnSp>
      <p:sp>
        <p:nvSpPr>
          <p:cNvPr id="55" name="Rectangle 54"/>
          <p:cNvSpPr/>
          <p:nvPr/>
        </p:nvSpPr>
        <p:spPr>
          <a:xfrm>
            <a:off x="2533816" y="4657940"/>
            <a:ext cx="4020675" cy="149913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168303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406158" y="7873108"/>
            <a:ext cx="4563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828800"/>
            <a:r>
              <a:rPr lang="en-GB" sz="3600" b="1" dirty="0">
                <a:solidFill>
                  <a:srgbClr val="000000"/>
                </a:solidFill>
                <a:latin typeface="ADLaM Display"/>
                <a:ea typeface="Calibri"/>
                <a:cs typeface="Times New Roman" pitchFamily="18" charset="0"/>
              </a:rPr>
              <a:t>Slurry spray coating</a:t>
            </a:r>
            <a:endParaRPr lang="en-GB" sz="3600" b="1" dirty="0">
              <a:solidFill>
                <a:srgbClr val="000000"/>
              </a:solidFill>
              <a:latin typeface="ADLaM Display"/>
              <a:cs typeface="Times New Roman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5F1235-5247-0A71-4AF3-177CE5E1EF66}"/>
              </a:ext>
            </a:extLst>
          </p:cNvPr>
          <p:cNvGrpSpPr/>
          <p:nvPr/>
        </p:nvGrpSpPr>
        <p:grpSpPr>
          <a:xfrm>
            <a:off x="-166054" y="240729"/>
            <a:ext cx="5805919" cy="5359055"/>
            <a:chOff x="-206022" y="576351"/>
            <a:chExt cx="4695707" cy="4832147"/>
          </a:xfrm>
        </p:grpSpPr>
        <p:pic>
          <p:nvPicPr>
            <p:cNvPr id="50" name="Picture 49" descr="A machine with a metal frame&#10;&#10;Description automatically generated with medium confidence">
              <a:extLst>
                <a:ext uri="{FF2B5EF4-FFF2-40B4-BE49-F238E27FC236}">
                  <a16:creationId xmlns:a16="http://schemas.microsoft.com/office/drawing/2014/main" id="{88675BA7-4F56-E338-6395-68AF43524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27" y="576352"/>
              <a:ext cx="2156413" cy="3863751"/>
            </a:xfrm>
            <a:prstGeom prst="rect">
              <a:avLst/>
            </a:prstGeom>
          </p:spPr>
        </p:pic>
        <p:pic>
          <p:nvPicPr>
            <p:cNvPr id="51" name="Picture 50" descr="A close-up of a machine&#10;&#10;Description automatically generated">
              <a:extLst>
                <a:ext uri="{FF2B5EF4-FFF2-40B4-BE49-F238E27FC236}">
                  <a16:creationId xmlns:a16="http://schemas.microsoft.com/office/drawing/2014/main" id="{A813EC66-AF9F-A1AF-B65F-90AD12A01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272" y="576351"/>
              <a:ext cx="2156413" cy="1905085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01AF3CF-AA67-9CD1-C132-06745096E954}"/>
                </a:ext>
              </a:extLst>
            </p:cNvPr>
            <p:cNvSpPr txBox="1"/>
            <p:nvPr/>
          </p:nvSpPr>
          <p:spPr>
            <a:xfrm>
              <a:off x="171718" y="617168"/>
              <a:ext cx="77296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(a)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85307E1-BC01-C49C-E838-7F08AC55FD06}"/>
                </a:ext>
              </a:extLst>
            </p:cNvPr>
            <p:cNvSpPr txBox="1"/>
            <p:nvPr/>
          </p:nvSpPr>
          <p:spPr>
            <a:xfrm rot="21008012">
              <a:off x="100810" y="3939372"/>
              <a:ext cx="11288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Samples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E048E9F-5B2C-B1D6-2283-A30F8B0A7614}"/>
                </a:ext>
              </a:extLst>
            </p:cNvPr>
            <p:cNvSpPr txBox="1"/>
            <p:nvPr/>
          </p:nvSpPr>
          <p:spPr>
            <a:xfrm>
              <a:off x="2434746" y="2413718"/>
              <a:ext cx="1888004" cy="860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7030A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Control Panel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AFD14E8-B27C-FA34-395B-4B150D97A88F}"/>
                </a:ext>
              </a:extLst>
            </p:cNvPr>
            <p:cNvSpPr txBox="1"/>
            <p:nvPr/>
          </p:nvSpPr>
          <p:spPr>
            <a:xfrm>
              <a:off x="-206022" y="4326187"/>
              <a:ext cx="1888004" cy="10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7030A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Laser Head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5BE070-62C8-CFC3-14B5-CBDDC6E09383}"/>
              </a:ext>
            </a:extLst>
          </p:cNvPr>
          <p:cNvGrpSpPr/>
          <p:nvPr/>
        </p:nvGrpSpPr>
        <p:grpSpPr>
          <a:xfrm>
            <a:off x="994331" y="9146218"/>
            <a:ext cx="4975201" cy="2686135"/>
            <a:chOff x="46466" y="5085617"/>
            <a:chExt cx="4975201" cy="23699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04C039-1801-FE49-A39C-E9834A574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66" y="5085617"/>
              <a:ext cx="4975201" cy="2369953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A9B7F3-7D7D-29CB-4C2D-53592B9E7D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9856" y="5740766"/>
              <a:ext cx="2194605" cy="386100"/>
            </a:xfrm>
            <a:prstGeom prst="straightConnector1">
              <a:avLst/>
            </a:prstGeom>
            <a:ln w="889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363AB5-9EAD-4EE9-141D-82F7B449EB1C}"/>
                </a:ext>
              </a:extLst>
            </p:cNvPr>
            <p:cNvSpPr txBox="1"/>
            <p:nvPr/>
          </p:nvSpPr>
          <p:spPr>
            <a:xfrm rot="21023157">
              <a:off x="1364154" y="5493444"/>
              <a:ext cx="2185214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b="1" dirty="0">
                  <a:solidFill>
                    <a:srgbClr val="FFFF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Scan Direction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787B4A-21D1-DBC7-E1C9-3EC1555D7EFF}"/>
                </a:ext>
              </a:extLst>
            </p:cNvPr>
            <p:cNvSpPr txBox="1"/>
            <p:nvPr/>
          </p:nvSpPr>
          <p:spPr>
            <a:xfrm rot="20829501">
              <a:off x="1162622" y="6374789"/>
              <a:ext cx="1173719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300" dirty="0">
                  <a:solidFill>
                    <a:srgbClr val="C00000"/>
                  </a:solidFill>
                  <a:highlight>
                    <a:srgbClr val="00FFFF"/>
                  </a:highlight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Ti6Al4V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2CE0FF-EAFC-1EC7-AE31-88AB0430A814}"/>
              </a:ext>
            </a:extLst>
          </p:cNvPr>
          <p:cNvGrpSpPr/>
          <p:nvPr/>
        </p:nvGrpSpPr>
        <p:grpSpPr>
          <a:xfrm>
            <a:off x="5115198" y="9871964"/>
            <a:ext cx="1880071" cy="1687050"/>
            <a:chOff x="507699" y="4344168"/>
            <a:chExt cx="1880070" cy="168705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4B5FF52-7865-B70F-F17C-873434EA5352}"/>
                </a:ext>
              </a:extLst>
            </p:cNvPr>
            <p:cNvSpPr/>
            <p:nvPr/>
          </p:nvSpPr>
          <p:spPr>
            <a:xfrm>
              <a:off x="1145798" y="5596977"/>
              <a:ext cx="50720" cy="507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CE5B14F-FA3C-36B9-3364-B6FB208B0D01}"/>
                </a:ext>
              </a:extLst>
            </p:cNvPr>
            <p:cNvGrpSpPr/>
            <p:nvPr/>
          </p:nvGrpSpPr>
          <p:grpSpPr>
            <a:xfrm>
              <a:off x="983534" y="4953646"/>
              <a:ext cx="963458" cy="849662"/>
              <a:chOff x="682652" y="5036206"/>
              <a:chExt cx="963458" cy="849662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050F36BB-4596-26B2-57E1-6C3898C2F60F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H="1">
                <a:off x="682652" y="5596977"/>
                <a:ext cx="488506" cy="184665"/>
              </a:xfrm>
              <a:prstGeom prst="straightConnector1">
                <a:avLst/>
              </a:prstGeom>
              <a:ln w="7620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537230D-EE1F-B019-4101-0E2881C2D03F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>
                <a:off x="1153226" y="5604405"/>
                <a:ext cx="492884" cy="281463"/>
              </a:xfrm>
              <a:prstGeom prst="straightConnector1">
                <a:avLst/>
              </a:prstGeom>
              <a:ln w="76200">
                <a:solidFill>
                  <a:srgbClr val="A6106A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D107A53-71DF-E7B0-D2E5-A24D13088124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 flipV="1">
                <a:off x="1145798" y="5036206"/>
                <a:ext cx="7428" cy="568199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C10C2F6-D582-9214-7431-5E69DB03CAD6}"/>
                </a:ext>
              </a:extLst>
            </p:cNvPr>
            <p:cNvSpPr/>
            <p:nvPr/>
          </p:nvSpPr>
          <p:spPr>
            <a:xfrm>
              <a:off x="507699" y="5378477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b="1" dirty="0">
                  <a:solidFill>
                    <a:srgbClr val="0070C0"/>
                  </a:solidFill>
                </a:rPr>
                <a:t>x</a:t>
              </a:r>
              <a:endParaRPr lang="en-GB" sz="5500" b="1" dirty="0">
                <a:solidFill>
                  <a:srgbClr val="0070C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483B33-F742-37C1-3F86-43F17F7A072A}"/>
                </a:ext>
              </a:extLst>
            </p:cNvPr>
            <p:cNvSpPr/>
            <p:nvPr/>
          </p:nvSpPr>
          <p:spPr>
            <a:xfrm>
              <a:off x="1172924" y="4344168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b="1" dirty="0">
                  <a:solidFill>
                    <a:srgbClr val="00B050"/>
                  </a:solidFill>
                </a:rPr>
                <a:t>z</a:t>
              </a:r>
              <a:endParaRPr lang="en-GB" sz="5500" b="1" dirty="0">
                <a:solidFill>
                  <a:srgbClr val="00B050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E6C509-B7FB-FC5D-3EB3-787912C45549}"/>
                </a:ext>
              </a:extLst>
            </p:cNvPr>
            <p:cNvSpPr/>
            <p:nvPr/>
          </p:nvSpPr>
          <p:spPr>
            <a:xfrm>
              <a:off x="1825401" y="5463021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b="1" dirty="0">
                  <a:solidFill>
                    <a:srgbClr val="A6106A"/>
                  </a:solidFill>
                </a:rPr>
                <a:t>y</a:t>
              </a:r>
              <a:endParaRPr lang="en-GB" sz="5500" b="1" dirty="0">
                <a:solidFill>
                  <a:srgbClr val="A6106A"/>
                </a:solidFill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FD7F208-8725-4791-D48F-F666F6B80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9237" y="9500144"/>
            <a:ext cx="4451509" cy="1726733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8EAFDE0-9464-68D7-B953-510B973651CC}"/>
              </a:ext>
            </a:extLst>
          </p:cNvPr>
          <p:cNvSpPr txBox="1"/>
          <p:nvPr/>
        </p:nvSpPr>
        <p:spPr>
          <a:xfrm>
            <a:off x="526704" y="5833675"/>
            <a:ext cx="811428" cy="646325"/>
          </a:xfrm>
          <a:prstGeom prst="rect">
            <a:avLst/>
          </a:prstGeom>
          <a:noFill/>
          <a:ln>
            <a:noFill/>
          </a:ln>
        </p:spPr>
        <p:txBody>
          <a:bodyPr wrap="none" lIns="91434" tIns="45717" rIns="91434" bIns="45717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44A0D0C-8DAC-FBC5-33E1-6A21A75EFFE8}"/>
              </a:ext>
            </a:extLst>
          </p:cNvPr>
          <p:cNvSpPr txBox="1"/>
          <p:nvPr/>
        </p:nvSpPr>
        <p:spPr>
          <a:xfrm>
            <a:off x="521929" y="9191393"/>
            <a:ext cx="745705" cy="646325"/>
          </a:xfrm>
          <a:prstGeom prst="rect">
            <a:avLst/>
          </a:prstGeom>
          <a:noFill/>
          <a:ln>
            <a:noFill/>
          </a:ln>
        </p:spPr>
        <p:txBody>
          <a:bodyPr wrap="none" lIns="91434" tIns="45717" rIns="91434" bIns="45717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6127758-0CF9-BA02-4346-0FBD98F0EE4D}"/>
              </a:ext>
            </a:extLst>
          </p:cNvPr>
          <p:cNvSpPr txBox="1"/>
          <p:nvPr/>
        </p:nvSpPr>
        <p:spPr>
          <a:xfrm>
            <a:off x="6909683" y="9375550"/>
            <a:ext cx="809826" cy="646325"/>
          </a:xfrm>
          <a:prstGeom prst="rect">
            <a:avLst/>
          </a:prstGeom>
          <a:noFill/>
          <a:ln>
            <a:noFill/>
          </a:ln>
        </p:spPr>
        <p:txBody>
          <a:bodyPr wrap="none" lIns="91434" tIns="45717" rIns="91434" bIns="45717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260E4B-2852-A2D3-F556-322C5714189F}"/>
              </a:ext>
            </a:extLst>
          </p:cNvPr>
          <p:cNvGrpSpPr/>
          <p:nvPr/>
        </p:nvGrpSpPr>
        <p:grpSpPr>
          <a:xfrm>
            <a:off x="6088856" y="4308612"/>
            <a:ext cx="5849635" cy="3863750"/>
            <a:chOff x="6293574" y="183282"/>
            <a:chExt cx="5849635" cy="3863750"/>
          </a:xfrm>
        </p:grpSpPr>
        <p:pic>
          <p:nvPicPr>
            <p:cNvPr id="36" name="Picture 35" descr="A drawing of a screwdriver&#10;&#10;Description automatically generated">
              <a:extLst>
                <a:ext uri="{FF2B5EF4-FFF2-40B4-BE49-F238E27FC236}">
                  <a16:creationId xmlns:a16="http://schemas.microsoft.com/office/drawing/2014/main" id="{83F963EB-8D3E-249B-2739-DEB7D4C5F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3574" y="183282"/>
              <a:ext cx="5849635" cy="3863750"/>
            </a:xfrm>
            <a:prstGeom prst="rect">
              <a:avLst/>
            </a:prstGeom>
          </p:spPr>
        </p:pic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6350861B-C432-A94E-006D-2FEDA14938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9199" y="2870143"/>
              <a:ext cx="1608033" cy="283983"/>
            </a:xfrm>
            <a:prstGeom prst="straightConnector1">
              <a:avLst/>
            </a:prstGeom>
            <a:ln w="889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1C16D41-FD1B-36C6-1CB9-055581D7CB65}"/>
                </a:ext>
              </a:extLst>
            </p:cNvPr>
            <p:cNvSpPr txBox="1"/>
            <p:nvPr/>
          </p:nvSpPr>
          <p:spPr>
            <a:xfrm rot="20988354">
              <a:off x="8513205" y="3046542"/>
              <a:ext cx="1510544" cy="400103"/>
            </a:xfrm>
            <a:prstGeom prst="rect">
              <a:avLst/>
            </a:prstGeom>
            <a:noFill/>
          </p:spPr>
          <p:txBody>
            <a:bodyPr wrap="square" lIns="91434" tIns="45717" rIns="91434" bIns="45717" rtlCol="0">
              <a:spAutoFit/>
            </a:bodyPr>
            <a:lstStyle/>
            <a:p>
              <a:pPr algn="ctr"/>
              <a:r>
                <a:rPr lang="en-US" sz="2000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200 mm/s</a:t>
              </a: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0352FAD7-2231-94BA-ACEA-37353DDEAD44}"/>
              </a:ext>
            </a:extLst>
          </p:cNvPr>
          <p:cNvSpPr/>
          <p:nvPr/>
        </p:nvSpPr>
        <p:spPr>
          <a:xfrm rot="20577949">
            <a:off x="5546362" y="2270097"/>
            <a:ext cx="2462115" cy="2462115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rainbow cone on a square&#10;&#10;Description automatically generated">
            <a:extLst>
              <a:ext uri="{FF2B5EF4-FFF2-40B4-BE49-F238E27FC236}">
                <a16:creationId xmlns:a16="http://schemas.microsoft.com/office/drawing/2014/main" id="{1F54FE8A-5AD4-2DB1-D700-1DFA9DECFD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186" y="2402378"/>
            <a:ext cx="1931018" cy="1864954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24EEDC8-2798-5208-BBC9-C6BD83CB1BF5}"/>
              </a:ext>
            </a:extLst>
          </p:cNvPr>
          <p:cNvSpPr txBox="1"/>
          <p:nvPr/>
        </p:nvSpPr>
        <p:spPr>
          <a:xfrm>
            <a:off x="8148193" y="2987003"/>
            <a:ext cx="3757748" cy="646325"/>
          </a:xfrm>
          <a:prstGeom prst="rect">
            <a:avLst/>
          </a:prstGeom>
          <a:noFill/>
          <a:ln>
            <a:noFill/>
          </a:ln>
        </p:spPr>
        <p:txBody>
          <a:bodyPr wrap="none" lIns="91434" tIns="45717" rIns="91434" bIns="45717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I</a:t>
            </a:r>
            <a:r>
              <a:rPr lang="en-US" sz="3100" b="1" baseline="-25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max</a:t>
            </a:r>
            <a:r>
              <a:rPr lang="en-US" sz="31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=26.9 kW/mm</a:t>
            </a:r>
            <a:r>
              <a:rPr lang="en-US" sz="3100" b="1" baseline="30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CF3734-EFE8-AC63-6501-0F5659ED50E3}"/>
              </a:ext>
            </a:extLst>
          </p:cNvPr>
          <p:cNvCxnSpPr>
            <a:cxnSpLocks/>
            <a:stCxn id="37" idx="6"/>
            <a:endCxn id="39" idx="6"/>
          </p:cNvCxnSpPr>
          <p:nvPr/>
        </p:nvCxnSpPr>
        <p:spPr>
          <a:xfrm flipH="1" flipV="1">
            <a:off x="7954471" y="3140526"/>
            <a:ext cx="1405118" cy="3522624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178186-441F-D65A-10B3-30196F92B709}"/>
              </a:ext>
            </a:extLst>
          </p:cNvPr>
          <p:cNvCxnSpPr>
            <a:cxnSpLocks/>
            <a:stCxn id="37" idx="0"/>
            <a:endCxn id="39" idx="3"/>
          </p:cNvCxnSpPr>
          <p:nvPr/>
        </p:nvCxnSpPr>
        <p:spPr>
          <a:xfrm flipH="1" flipV="1">
            <a:off x="6200121" y="4588459"/>
            <a:ext cx="3136609" cy="2051832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6D90E0E2-800E-138A-7376-34562ECD0084}"/>
              </a:ext>
            </a:extLst>
          </p:cNvPr>
          <p:cNvSpPr/>
          <p:nvPr/>
        </p:nvSpPr>
        <p:spPr>
          <a:xfrm>
            <a:off x="9313870" y="6640291"/>
            <a:ext cx="45719" cy="457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9C9BACD-6DD2-5570-2DB8-5049A5096F90}"/>
              </a:ext>
            </a:extLst>
          </p:cNvPr>
          <p:cNvGrpSpPr/>
          <p:nvPr/>
        </p:nvGrpSpPr>
        <p:grpSpPr>
          <a:xfrm>
            <a:off x="4553957" y="4976629"/>
            <a:ext cx="3026911" cy="3007824"/>
            <a:chOff x="5452890" y="4967319"/>
            <a:chExt cx="2216347" cy="2202371"/>
          </a:xfrm>
        </p:grpSpPr>
        <p:pic>
          <p:nvPicPr>
            <p:cNvPr id="17" name="Picture 16" descr="A blue and black spray object&#10;&#10;Description automatically generated">
              <a:extLst>
                <a:ext uri="{FF2B5EF4-FFF2-40B4-BE49-F238E27FC236}">
                  <a16:creationId xmlns:a16="http://schemas.microsoft.com/office/drawing/2014/main" id="{E5390EAB-110F-FAD1-065E-4F039DE95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20690">
              <a:off x="5452890" y="4967319"/>
              <a:ext cx="1981372" cy="2202371"/>
            </a:xfrm>
            <a:prstGeom prst="rect">
              <a:avLst/>
            </a:prstGeom>
          </p:spPr>
        </p:pic>
        <p:cxnSp>
          <p:nvCxnSpPr>
            <p:cNvPr id="80" name="Straight Connector 79"/>
            <p:cNvCxnSpPr>
              <a:cxnSpLocks/>
            </p:cNvCxnSpPr>
            <p:nvPr/>
          </p:nvCxnSpPr>
          <p:spPr>
            <a:xfrm>
              <a:off x="7072575" y="6185405"/>
              <a:ext cx="596662" cy="90703"/>
            </a:xfrm>
            <a:prstGeom prst="line">
              <a:avLst/>
            </a:prstGeom>
            <a:noFill/>
            <a:ln w="57150" cap="flat" cmpd="sng" algn="ctr">
              <a:solidFill>
                <a:srgbClr val="FBBA00"/>
              </a:solidFill>
              <a:prstDash val="sysDash"/>
              <a:miter lim="800000"/>
            </a:ln>
            <a:effectLst/>
          </p:spPr>
        </p:cxnSp>
        <p:cxnSp>
          <p:nvCxnSpPr>
            <p:cNvPr id="93" name="Straight Connector 92"/>
            <p:cNvCxnSpPr>
              <a:cxnSpLocks/>
            </p:cNvCxnSpPr>
            <p:nvPr/>
          </p:nvCxnSpPr>
          <p:spPr>
            <a:xfrm flipV="1">
              <a:off x="7072574" y="6033688"/>
              <a:ext cx="533784" cy="151717"/>
            </a:xfrm>
            <a:prstGeom prst="line">
              <a:avLst/>
            </a:prstGeom>
            <a:noFill/>
            <a:ln w="57150" cap="flat" cmpd="sng" algn="ctr">
              <a:solidFill>
                <a:srgbClr val="FBBA00"/>
              </a:solidFill>
              <a:prstDash val="sysDash"/>
              <a:miter lim="800000"/>
            </a:ln>
            <a:effectLst/>
          </p:spPr>
        </p:cxnSp>
        <p:cxnSp>
          <p:nvCxnSpPr>
            <p:cNvPr id="102" name="Straight Connector 101"/>
            <p:cNvCxnSpPr>
              <a:cxnSpLocks/>
            </p:cNvCxnSpPr>
            <p:nvPr/>
          </p:nvCxnSpPr>
          <p:spPr>
            <a:xfrm rot="19820690">
              <a:off x="7177731" y="6092607"/>
              <a:ext cx="223901" cy="495713"/>
            </a:xfrm>
            <a:prstGeom prst="line">
              <a:avLst/>
            </a:prstGeom>
            <a:noFill/>
            <a:ln w="57150" cap="flat" cmpd="sng" algn="ctr">
              <a:solidFill>
                <a:srgbClr val="FBBA00"/>
              </a:solidFill>
              <a:prstDash val="sysDash"/>
              <a:miter lim="800000"/>
            </a:ln>
            <a:effectLst/>
          </p:spPr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8B837C3-C8E3-8FF8-CA8E-81713B57B234}"/>
              </a:ext>
            </a:extLst>
          </p:cNvPr>
          <p:cNvGrpSpPr/>
          <p:nvPr/>
        </p:nvGrpSpPr>
        <p:grpSpPr>
          <a:xfrm>
            <a:off x="1467548" y="6011712"/>
            <a:ext cx="3607867" cy="1727769"/>
            <a:chOff x="1684911" y="5602850"/>
            <a:chExt cx="3607867" cy="1727769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8EAFDE0-9464-68D7-B953-510B973651CC}"/>
                </a:ext>
              </a:extLst>
            </p:cNvPr>
            <p:cNvSpPr txBox="1"/>
            <p:nvPr/>
          </p:nvSpPr>
          <p:spPr>
            <a:xfrm>
              <a:off x="2747540" y="5801712"/>
              <a:ext cx="738632" cy="923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34" tIns="45717" rIns="91434" bIns="45717" rtlCol="0">
              <a:spAutoFit/>
            </a:bodyPr>
            <a:lstStyle/>
            <a:p>
              <a:pPr algn="ctr"/>
              <a:r>
                <a:rPr lang="en-US" sz="5400" b="1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+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CDE3806-F327-A679-C66E-944D914E5F87}"/>
                </a:ext>
              </a:extLst>
            </p:cNvPr>
            <p:cNvGrpSpPr/>
            <p:nvPr/>
          </p:nvGrpSpPr>
          <p:grpSpPr>
            <a:xfrm>
              <a:off x="1745299" y="5787124"/>
              <a:ext cx="1109562" cy="1463670"/>
              <a:chOff x="1745299" y="5787124"/>
              <a:chExt cx="1109562" cy="1463670"/>
            </a:xfrm>
          </p:grpSpPr>
          <p:pic>
            <p:nvPicPr>
              <p:cNvPr id="79" name="Picture 78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C235083F-2FE3-862C-E9D8-A7D61D5C1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5299" y="5787124"/>
                <a:ext cx="1109562" cy="923324"/>
              </a:xfrm>
              <a:prstGeom prst="rect">
                <a:avLst/>
              </a:prstGeom>
            </p:spPr>
          </p:pic>
          <p:sp>
            <p:nvSpPr>
              <p:cNvPr id="69" name="Rectangle 68"/>
              <p:cNvSpPr/>
              <p:nvPr/>
            </p:nvSpPr>
            <p:spPr>
              <a:xfrm>
                <a:off x="1797070" y="6727574"/>
                <a:ext cx="105779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Calibri"/>
                  </a:rPr>
                  <a:t>PVA</a:t>
                </a:r>
                <a:endParaRPr kumimoji="0" lang="en-GB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B27EE55-0321-994A-7787-ABC51685C1EE}"/>
                </a:ext>
              </a:extLst>
            </p:cNvPr>
            <p:cNvGrpSpPr/>
            <p:nvPr/>
          </p:nvGrpSpPr>
          <p:grpSpPr>
            <a:xfrm>
              <a:off x="3033096" y="5602850"/>
              <a:ext cx="2259682" cy="1582512"/>
              <a:chOff x="3483020" y="5602850"/>
              <a:chExt cx="2259682" cy="1582512"/>
            </a:xfrm>
          </p:grpSpPr>
          <p:pic>
            <p:nvPicPr>
              <p:cNvPr id="85" name="Picture 84" descr="A group of orange spheres&#10;&#10;Description automatically generated">
                <a:extLst>
                  <a:ext uri="{FF2B5EF4-FFF2-40B4-BE49-F238E27FC236}">
                    <a16:creationId xmlns:a16="http://schemas.microsoft.com/office/drawing/2014/main" id="{EFB33A3F-CA9B-0B51-F545-11A7DA95B0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0916" y="5602850"/>
                <a:ext cx="762066" cy="883997"/>
              </a:xfrm>
              <a:prstGeom prst="rect">
                <a:avLst/>
              </a:prstGeom>
            </p:spPr>
          </p:pic>
          <p:sp>
            <p:nvSpPr>
              <p:cNvPr id="70" name="Rectangle 69"/>
              <p:cNvSpPr/>
              <p:nvPr/>
            </p:nvSpPr>
            <p:spPr>
              <a:xfrm>
                <a:off x="3483020" y="6354365"/>
                <a:ext cx="225968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b="1" dirty="0">
                    <a:latin typeface="ADLaM Display"/>
                    <a:ea typeface="Calibri" pitchFamily="34" charset="0"/>
                    <a:cs typeface="Times New Roman" pitchFamily="18" charset="0"/>
                  </a:rPr>
                  <a:t>micro-nano Cu particles </a:t>
                </a:r>
              </a:p>
            </p:txBody>
          </p:sp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4EE79D52-CB65-318F-61E7-EA1C1C37238C}"/>
                </a:ext>
              </a:extLst>
            </p:cNvPr>
            <p:cNvSpPr/>
            <p:nvPr/>
          </p:nvSpPr>
          <p:spPr>
            <a:xfrm>
              <a:off x="1684911" y="5627364"/>
              <a:ext cx="3430288" cy="1703255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7" name="Straight Arrow Connector 76"/>
          <p:cNvCxnSpPr>
            <a:cxnSpLocks/>
          </p:cNvCxnSpPr>
          <p:nvPr/>
        </p:nvCxnSpPr>
        <p:spPr>
          <a:xfrm flipV="1">
            <a:off x="4735699" y="5657932"/>
            <a:ext cx="1094324" cy="677579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153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6024D010-846C-504D-CE13-C52C15EF7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604" y="2750425"/>
            <a:ext cx="5013961" cy="3587935"/>
          </a:xfrm>
          <a:prstGeom prst="rect">
            <a:avLst/>
          </a:prstGeom>
        </p:spPr>
      </p:pic>
      <p:pic>
        <p:nvPicPr>
          <p:cNvPr id="4" name="Picture 3" descr="A graph on a black background&#10;&#10;Description automatically generated">
            <a:extLst>
              <a:ext uri="{FF2B5EF4-FFF2-40B4-BE49-F238E27FC236}">
                <a16:creationId xmlns:a16="http://schemas.microsoft.com/office/drawing/2014/main" id="{CE9587D2-FF2A-ADBC-DD7F-623AF52FDA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695" y="6604988"/>
            <a:ext cx="4608600" cy="3853776"/>
          </a:xfrm>
          <a:prstGeom prst="rect">
            <a:avLst/>
          </a:prstGeom>
        </p:spPr>
      </p:pic>
      <p:pic>
        <p:nvPicPr>
          <p:cNvPr id="19" name="Picture 18" descr="A graph with a line going up&#10;&#10;Description automatically generated">
            <a:extLst>
              <a:ext uri="{FF2B5EF4-FFF2-40B4-BE49-F238E27FC236}">
                <a16:creationId xmlns:a16="http://schemas.microsoft.com/office/drawing/2014/main" id="{B337E1D3-70DC-3985-12F9-C777E677DF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368" y="6604985"/>
            <a:ext cx="4510627" cy="3758380"/>
          </a:xfrm>
          <a:prstGeom prst="rect">
            <a:avLst/>
          </a:prstGeo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FD7D03DB-0843-3079-3136-A2B2F58784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88" y="2824620"/>
            <a:ext cx="4581145" cy="3516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2E3A43-56AB-F759-925B-1336329440BF}"/>
              </a:ext>
            </a:extLst>
          </p:cNvPr>
          <p:cNvSpPr txBox="1"/>
          <p:nvPr/>
        </p:nvSpPr>
        <p:spPr>
          <a:xfrm>
            <a:off x="848143" y="2118386"/>
            <a:ext cx="772956" cy="646325"/>
          </a:xfrm>
          <a:prstGeom prst="rect">
            <a:avLst/>
          </a:prstGeom>
          <a:noFill/>
          <a:ln>
            <a:noFill/>
          </a:ln>
        </p:spPr>
        <p:txBody>
          <a:bodyPr wrap="none" lIns="91434" tIns="45717" rIns="91434" bIns="45717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4722B9-7E7F-756A-8B6D-C2567F0E3130}"/>
              </a:ext>
            </a:extLst>
          </p:cNvPr>
          <p:cNvSpPr txBox="1"/>
          <p:nvPr/>
        </p:nvSpPr>
        <p:spPr>
          <a:xfrm>
            <a:off x="861768" y="6240738"/>
            <a:ext cx="745705" cy="646325"/>
          </a:xfrm>
          <a:prstGeom prst="rect">
            <a:avLst/>
          </a:prstGeom>
          <a:noFill/>
          <a:ln>
            <a:noFill/>
          </a:ln>
        </p:spPr>
        <p:txBody>
          <a:bodyPr wrap="none" lIns="91434" tIns="45717" rIns="91434" bIns="45717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E6EF7C-4782-5FC5-BA2E-90C2B43FB108}"/>
              </a:ext>
            </a:extLst>
          </p:cNvPr>
          <p:cNvSpPr txBox="1"/>
          <p:nvPr/>
        </p:nvSpPr>
        <p:spPr>
          <a:xfrm>
            <a:off x="5867100" y="2118386"/>
            <a:ext cx="811428" cy="646325"/>
          </a:xfrm>
          <a:prstGeom prst="rect">
            <a:avLst/>
          </a:prstGeom>
          <a:noFill/>
          <a:ln>
            <a:noFill/>
          </a:ln>
        </p:spPr>
        <p:txBody>
          <a:bodyPr wrap="none" lIns="91434" tIns="45717" rIns="91434" bIns="45717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919C62-5DF2-AFD7-DA51-8B21154BB7FD}"/>
              </a:ext>
            </a:extLst>
          </p:cNvPr>
          <p:cNvSpPr txBox="1"/>
          <p:nvPr/>
        </p:nvSpPr>
        <p:spPr>
          <a:xfrm>
            <a:off x="5867898" y="6240738"/>
            <a:ext cx="809826" cy="646325"/>
          </a:xfrm>
          <a:prstGeom prst="rect">
            <a:avLst/>
          </a:prstGeom>
          <a:noFill/>
          <a:ln>
            <a:noFill/>
          </a:ln>
        </p:spPr>
        <p:txBody>
          <a:bodyPr wrap="none" lIns="91434" tIns="45717" rIns="91434" bIns="45717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503847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BE6470F-463B-2F7A-C7AE-5B6D57B132D4}"/>
              </a:ext>
            </a:extLst>
          </p:cNvPr>
          <p:cNvGrpSpPr/>
          <p:nvPr/>
        </p:nvGrpSpPr>
        <p:grpSpPr>
          <a:xfrm>
            <a:off x="5285465" y="790691"/>
            <a:ext cx="3756263" cy="2068907"/>
            <a:chOff x="3715822" y="64693"/>
            <a:chExt cx="3756262" cy="2068907"/>
          </a:xfrm>
        </p:grpSpPr>
        <p:pic>
          <p:nvPicPr>
            <p:cNvPr id="6" name="Picture 11">
              <a:extLst>
                <a:ext uri="{FF2B5EF4-FFF2-40B4-BE49-F238E27FC236}">
                  <a16:creationId xmlns:a16="http://schemas.microsoft.com/office/drawing/2014/main" id="{8734C811-EFA4-7ACB-41CC-8677B6A4B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5822" y="64693"/>
              <a:ext cx="3244191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57FF17-FB7D-CFA2-51DC-A6684A6AA7B9}"/>
                </a:ext>
              </a:extLst>
            </p:cNvPr>
            <p:cNvSpPr/>
            <p:nvPr/>
          </p:nvSpPr>
          <p:spPr>
            <a:xfrm>
              <a:off x="5526742" y="1295400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6.84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25E1D9-2683-885B-BC54-32774B1DBF1E}"/>
              </a:ext>
            </a:extLst>
          </p:cNvPr>
          <p:cNvGrpSpPr/>
          <p:nvPr/>
        </p:nvGrpSpPr>
        <p:grpSpPr>
          <a:xfrm>
            <a:off x="5303008" y="3231479"/>
            <a:ext cx="3738721" cy="2066518"/>
            <a:chOff x="3733363" y="2027781"/>
            <a:chExt cx="3738721" cy="2066518"/>
          </a:xfrm>
        </p:grpSpPr>
        <p:pic>
          <p:nvPicPr>
            <p:cNvPr id="9" name="Picture 14">
              <a:extLst>
                <a:ext uri="{FF2B5EF4-FFF2-40B4-BE49-F238E27FC236}">
                  <a16:creationId xmlns:a16="http://schemas.microsoft.com/office/drawing/2014/main" id="{B75238DF-579E-6A13-2473-242848B106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363" y="2027781"/>
              <a:ext cx="3209109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6DCF38-8934-A0CD-A804-644AC7BE6060}"/>
                </a:ext>
              </a:extLst>
            </p:cNvPr>
            <p:cNvSpPr/>
            <p:nvPr/>
          </p:nvSpPr>
          <p:spPr>
            <a:xfrm>
              <a:off x="5526742" y="3256099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21.3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7695CF-294D-D35B-CE67-0B635D4960D3}"/>
              </a:ext>
            </a:extLst>
          </p:cNvPr>
          <p:cNvGrpSpPr/>
          <p:nvPr/>
        </p:nvGrpSpPr>
        <p:grpSpPr>
          <a:xfrm>
            <a:off x="5288499" y="5450398"/>
            <a:ext cx="3753229" cy="2173453"/>
            <a:chOff x="3718855" y="4094299"/>
            <a:chExt cx="3753229" cy="2173453"/>
          </a:xfrm>
        </p:grpSpPr>
        <p:pic>
          <p:nvPicPr>
            <p:cNvPr id="12" name="Picture 16">
              <a:extLst>
                <a:ext uri="{FF2B5EF4-FFF2-40B4-BE49-F238E27FC236}">
                  <a16:creationId xmlns:a16="http://schemas.microsoft.com/office/drawing/2014/main" id="{065A9E62-5C2F-36A8-371B-FD01B44B50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8855" y="4094299"/>
              <a:ext cx="3238124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A3A047-388C-1A6E-B318-91A0B4345B20}"/>
                </a:ext>
              </a:extLst>
            </p:cNvPr>
            <p:cNvSpPr/>
            <p:nvPr/>
          </p:nvSpPr>
          <p:spPr>
            <a:xfrm>
              <a:off x="5526742" y="5429552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39.1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F2EEEC4-8FC1-7051-F859-F7042D081D0A}"/>
              </a:ext>
            </a:extLst>
          </p:cNvPr>
          <p:cNvGrpSpPr/>
          <p:nvPr/>
        </p:nvGrpSpPr>
        <p:grpSpPr>
          <a:xfrm>
            <a:off x="1241339" y="790691"/>
            <a:ext cx="3787069" cy="2068907"/>
            <a:chOff x="215673" y="64693"/>
            <a:chExt cx="3787069" cy="2068907"/>
          </a:xfrm>
        </p:grpSpPr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242C36EE-1592-59A3-A942-9627221AF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673" y="64693"/>
              <a:ext cx="3228687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F3C342-B8BB-F3DC-0556-8F648D19E7D6}"/>
                </a:ext>
              </a:extLst>
            </p:cNvPr>
            <p:cNvSpPr/>
            <p:nvPr/>
          </p:nvSpPr>
          <p:spPr>
            <a:xfrm>
              <a:off x="2057400" y="1295400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0.42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F58747-D9E2-7ED9-D319-1552AA1BE537}"/>
              </a:ext>
            </a:extLst>
          </p:cNvPr>
          <p:cNvGrpSpPr/>
          <p:nvPr/>
        </p:nvGrpSpPr>
        <p:grpSpPr>
          <a:xfrm>
            <a:off x="1249844" y="3231479"/>
            <a:ext cx="3778563" cy="2066518"/>
            <a:chOff x="224179" y="2027781"/>
            <a:chExt cx="3778563" cy="2066518"/>
          </a:xfrm>
        </p:grpSpPr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FB769F58-E45D-9B4C-74FF-326D5A37A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179" y="2027781"/>
              <a:ext cx="3211675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4A113E-5280-B982-2C96-071EF8C0C755}"/>
                </a:ext>
              </a:extLst>
            </p:cNvPr>
            <p:cNvSpPr/>
            <p:nvPr/>
          </p:nvSpPr>
          <p:spPr>
            <a:xfrm>
              <a:off x="2057400" y="3256099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12.8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C28E4D-4055-B8EB-91C0-47924805398F}"/>
              </a:ext>
            </a:extLst>
          </p:cNvPr>
          <p:cNvGrpSpPr/>
          <p:nvPr/>
        </p:nvGrpSpPr>
        <p:grpSpPr>
          <a:xfrm>
            <a:off x="1240178" y="5450398"/>
            <a:ext cx="3788231" cy="2173453"/>
            <a:chOff x="214511" y="4094299"/>
            <a:chExt cx="3788231" cy="2173453"/>
          </a:xfrm>
        </p:grpSpPr>
        <p:pic>
          <p:nvPicPr>
            <p:cNvPr id="27" name="Picture 15">
              <a:extLst>
                <a:ext uri="{FF2B5EF4-FFF2-40B4-BE49-F238E27FC236}">
                  <a16:creationId xmlns:a16="http://schemas.microsoft.com/office/drawing/2014/main" id="{AF87B7F7-B209-C3E2-73AD-DA2EE5617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511" y="4094299"/>
              <a:ext cx="3231010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36A6A7B-8CB7-0CFA-8640-107549136B25}"/>
                </a:ext>
              </a:extLst>
            </p:cNvPr>
            <p:cNvSpPr/>
            <p:nvPr/>
          </p:nvSpPr>
          <p:spPr>
            <a:xfrm>
              <a:off x="2057400" y="5429552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27.4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F815353-C065-C75B-56FE-5AED73F11614}"/>
              </a:ext>
            </a:extLst>
          </p:cNvPr>
          <p:cNvGrpSpPr/>
          <p:nvPr/>
        </p:nvGrpSpPr>
        <p:grpSpPr>
          <a:xfrm>
            <a:off x="9045617" y="2021397"/>
            <a:ext cx="1807031" cy="4114800"/>
            <a:chOff x="8762197" y="6896683"/>
            <a:chExt cx="1807030" cy="411480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DD379-EBC9-AE08-92DF-951A8DF50269}"/>
                </a:ext>
              </a:extLst>
            </p:cNvPr>
            <p:cNvSpPr txBox="1"/>
            <p:nvPr/>
          </p:nvSpPr>
          <p:spPr>
            <a:xfrm>
              <a:off x="8762197" y="6896683"/>
              <a:ext cx="1587293" cy="72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100" b="1" dirty="0">
                  <a:latin typeface="Arial Black" pitchFamily="34" charset="0"/>
                </a:rPr>
                <a:t>T [K]</a:t>
              </a:r>
              <a:endParaRPr lang="en-GB" sz="4100" b="1" dirty="0">
                <a:latin typeface="Arial Black" pitchFamily="34" charset="0"/>
              </a:endParaRPr>
            </a:p>
          </p:txBody>
        </p:sp>
        <p:pic>
          <p:nvPicPr>
            <p:cNvPr id="30" name="Picture 18" descr="C:\Users\user\Downloads\Re_ please prepare the following csv file for the following data (1)\colorscale.jpeg">
              <a:extLst>
                <a:ext uri="{FF2B5EF4-FFF2-40B4-BE49-F238E27FC236}">
                  <a16:creationId xmlns:a16="http://schemas.microsoft.com/office/drawing/2014/main" id="{E5B07677-E31C-D959-D785-3AB872C8E6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0590" y="7528054"/>
              <a:ext cx="1798637" cy="3483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E9511AE-A869-E3AC-9B4C-860766273BA2}"/>
                </a:ext>
              </a:extLst>
            </p:cNvPr>
            <p:cNvCxnSpPr/>
            <p:nvPr/>
          </p:nvCxnSpPr>
          <p:spPr>
            <a:xfrm>
              <a:off x="9349314" y="78110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7492BF0-70F2-AC88-0A58-FBA51DE8E5E8}"/>
                </a:ext>
              </a:extLst>
            </p:cNvPr>
            <p:cNvCxnSpPr/>
            <p:nvPr/>
          </p:nvCxnSpPr>
          <p:spPr>
            <a:xfrm>
              <a:off x="9349314" y="88778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9C05B43-CBAD-ED70-60FA-82D367485016}"/>
                </a:ext>
              </a:extLst>
            </p:cNvPr>
            <p:cNvCxnSpPr/>
            <p:nvPr/>
          </p:nvCxnSpPr>
          <p:spPr>
            <a:xfrm>
              <a:off x="9349314" y="98684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1F73A3-6AB9-4E55-B65F-69A7C89FE51E}"/>
                </a:ext>
              </a:extLst>
            </p:cNvPr>
            <p:cNvCxnSpPr/>
            <p:nvPr/>
          </p:nvCxnSpPr>
          <p:spPr>
            <a:xfrm>
              <a:off x="9349314" y="107828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6BE90B2-537F-F37D-E6D9-6C39B6C8880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15" y="8627361"/>
            <a:ext cx="4789931" cy="3171304"/>
          </a:xfrm>
          <a:prstGeom prst="rect">
            <a:avLst/>
          </a:prstGeom>
        </p:spPr>
      </p:pic>
      <p:pic>
        <p:nvPicPr>
          <p:cNvPr id="40" name="Picture 39" descr="A graph of a function&#10;&#10;Description automatically generated">
            <a:extLst>
              <a:ext uri="{FF2B5EF4-FFF2-40B4-BE49-F238E27FC236}">
                <a16:creationId xmlns:a16="http://schemas.microsoft.com/office/drawing/2014/main" id="{C1845C6F-F921-41F7-440C-01597DCCD96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312" y="8620032"/>
            <a:ext cx="4791605" cy="318650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C24FEA6-2F05-5A44-5F63-ABB325482B05}"/>
              </a:ext>
            </a:extLst>
          </p:cNvPr>
          <p:cNvSpPr txBox="1"/>
          <p:nvPr/>
        </p:nvSpPr>
        <p:spPr>
          <a:xfrm>
            <a:off x="773504" y="-93362"/>
            <a:ext cx="772956" cy="646325"/>
          </a:xfrm>
          <a:prstGeom prst="rect">
            <a:avLst/>
          </a:prstGeom>
          <a:noFill/>
          <a:ln>
            <a:noFill/>
          </a:ln>
        </p:spPr>
        <p:txBody>
          <a:bodyPr wrap="none" lIns="91434" tIns="45717" rIns="91434" bIns="45717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B7C4FF-F7F5-314F-E807-6755B39D220E}"/>
              </a:ext>
            </a:extLst>
          </p:cNvPr>
          <p:cNvSpPr/>
          <p:nvPr/>
        </p:nvSpPr>
        <p:spPr>
          <a:xfrm>
            <a:off x="1159983" y="598758"/>
            <a:ext cx="9692664" cy="71792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5807F8-E890-AE06-B9EA-9F9B05A99A69}"/>
              </a:ext>
            </a:extLst>
          </p:cNvPr>
          <p:cNvSpPr txBox="1"/>
          <p:nvPr/>
        </p:nvSpPr>
        <p:spPr>
          <a:xfrm>
            <a:off x="774580" y="7981029"/>
            <a:ext cx="811428" cy="646325"/>
          </a:xfrm>
          <a:prstGeom prst="rect">
            <a:avLst/>
          </a:prstGeom>
          <a:noFill/>
          <a:ln>
            <a:noFill/>
          </a:ln>
        </p:spPr>
        <p:txBody>
          <a:bodyPr wrap="none" lIns="91434" tIns="45717" rIns="91434" bIns="45717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209056-7D85-B0F8-16F6-BC941F82D9B2}"/>
              </a:ext>
            </a:extLst>
          </p:cNvPr>
          <p:cNvSpPr txBox="1"/>
          <p:nvPr/>
        </p:nvSpPr>
        <p:spPr>
          <a:xfrm>
            <a:off x="5988168" y="7981029"/>
            <a:ext cx="745705" cy="646325"/>
          </a:xfrm>
          <a:prstGeom prst="rect">
            <a:avLst/>
          </a:prstGeom>
          <a:noFill/>
          <a:ln>
            <a:noFill/>
          </a:ln>
        </p:spPr>
        <p:txBody>
          <a:bodyPr wrap="none" lIns="91434" tIns="45717" rIns="91434" bIns="45717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769932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509</TotalTime>
  <Words>486</Words>
  <Application>Microsoft Office PowerPoint</Application>
  <PresentationFormat>Custom</PresentationFormat>
  <Paragraphs>210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ADLaM Display</vt:lpstr>
      <vt:lpstr>Arial</vt:lpstr>
      <vt:lpstr>Arial Black</vt:lpstr>
      <vt:lpstr>Calibri</vt:lpstr>
      <vt:lpstr>Calibri Light</vt:lpstr>
      <vt:lpstr>Cambria Math</vt:lpstr>
      <vt:lpstr>Play</vt:lpstr>
      <vt:lpstr>Times New Roman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Upadesh Subedi</dc:creator>
  <cp:lastModifiedBy>Upadesh Subedi</cp:lastModifiedBy>
  <cp:revision>70</cp:revision>
  <dcterms:created xsi:type="dcterms:W3CDTF">2024-02-24T15:36:44Z</dcterms:created>
  <dcterms:modified xsi:type="dcterms:W3CDTF">2024-09-17T16:51:17Z</dcterms:modified>
</cp:coreProperties>
</file>